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7" r:id="rId2"/>
    <p:sldId id="258" r:id="rId3"/>
    <p:sldId id="259" r:id="rId4"/>
    <p:sldId id="260" r:id="rId5"/>
    <p:sldId id="280" r:id="rId6"/>
    <p:sldId id="286" r:id="rId7"/>
    <p:sldId id="287" r:id="rId8"/>
    <p:sldId id="284" r:id="rId9"/>
    <p:sldId id="285" r:id="rId10"/>
    <p:sldId id="270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5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3C89A1-F1AA-40BF-8FB4-55FFAA0E4DF9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F5F3EF-8994-423E-9EB8-D84CCF58E6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1551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DDAB7F-B255-4597-9AFC-63134DA3F2CB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EC2067-23D9-45A9-A012-62E8598A0A5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3148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6697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5328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8921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49991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6373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302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084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640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9548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171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063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0900B-7549-4F88-BC51-FB001072AC03}" type="datetimeFigureOut">
              <a:rPr lang="cs-CZ" smtClean="0"/>
              <a:t>27.02.2024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6DAD5-14A9-4C84-BA51-CFD6417213A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522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cpkp-zc.cz/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plzen@ranapecekuk.eu" TargetMode="External"/><Relationship Id="rId2" Type="http://schemas.openxmlformats.org/officeDocument/2006/relationships/hyperlink" Target="mailto:kluby@diakoniezapad.cz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mailto:kristyna@ulice-plzen.com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831850" y="895546"/>
            <a:ext cx="10515600" cy="772998"/>
          </a:xfr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50000"/>
              </a:schemeClr>
            </a:solidFill>
          </a:ln>
        </p:spPr>
        <p:txBody>
          <a:bodyPr anchor="ctr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cs-CZ" sz="3200" b="1" dirty="0">
                <a:latin typeface="+mn-lt"/>
              </a:rPr>
              <a:t>KOMUNITNÍ PLÁNOVÁNÍ SOCIÁLNÍCH SLUŽEB </a:t>
            </a:r>
            <a:r>
              <a:rPr lang="cs-CZ" sz="3200" b="1" smtClean="0">
                <a:latin typeface="+mn-lt"/>
              </a:rPr>
              <a:t>NA </a:t>
            </a:r>
            <a:r>
              <a:rPr lang="cs-CZ" sz="3200" b="1" smtClean="0">
                <a:latin typeface="+mn-lt"/>
              </a:rPr>
              <a:t>NEPOMUCKU</a:t>
            </a:r>
            <a:endParaRPr lang="cs-CZ" sz="3200" b="1" dirty="0">
              <a:latin typeface="+mn-lt"/>
            </a:endParaRPr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idx="1"/>
          </p:nvPr>
        </p:nvSpPr>
        <p:spPr>
          <a:xfrm>
            <a:off x="831850" y="1923068"/>
            <a:ext cx="10515600" cy="4166583"/>
          </a:xfrm>
          <a:ln w="76200">
            <a:solidFill>
              <a:schemeClr val="accent5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0"/>
              </a:lnSpc>
              <a:spcBef>
                <a:spcPts val="0"/>
              </a:spcBef>
            </a:pPr>
            <a:endParaRPr lang="cs-CZ" sz="3200" b="1" u="sng" dirty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cs-CZ" sz="28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cs-CZ" sz="2800" b="1" dirty="0" smtClean="0">
                <a:solidFill>
                  <a:schemeClr val="tx1"/>
                </a:solidFill>
              </a:rPr>
              <a:t> Setkání pracovní skupiny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cs-CZ" sz="2800" b="1" dirty="0" smtClean="0">
              <a:solidFill>
                <a:schemeClr val="tx1"/>
              </a:solidFill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cs-CZ" sz="2800" dirty="0" smtClean="0">
                <a:solidFill>
                  <a:schemeClr val="tx1"/>
                </a:solidFill>
              </a:rPr>
              <a:t>Děti, mládež, rodiny s dětmi a ostatní osoby ohrožené sociálním vyloučením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cs-CZ" sz="2800" dirty="0" smtClean="0">
              <a:solidFill>
                <a:schemeClr val="tx1"/>
              </a:solidFill>
            </a:endParaRPr>
          </a:p>
          <a:p>
            <a:pPr algn="ctr"/>
            <a:r>
              <a:rPr lang="cs-CZ" sz="2800" b="1" dirty="0" smtClean="0">
                <a:solidFill>
                  <a:schemeClr val="tx1"/>
                </a:solidFill>
              </a:rPr>
              <a:t>27. 2. 2024</a:t>
            </a:r>
            <a:endParaRPr lang="cs-CZ" sz="2800" b="1" dirty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</a:pPr>
            <a:endParaRPr lang="cs-CZ" sz="3600" b="1" dirty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</a:pPr>
            <a:endParaRPr lang="cs-CZ" sz="3600" b="1" dirty="0">
              <a:solidFill>
                <a:schemeClr val="tx1"/>
              </a:solidFill>
            </a:endParaRPr>
          </a:p>
          <a:p>
            <a:pPr algn="ctr"/>
            <a:endParaRPr lang="cs-CZ" sz="3200" dirty="0">
              <a:solidFill>
                <a:schemeClr val="tx1"/>
              </a:solidFill>
            </a:endParaRPr>
          </a:p>
        </p:txBody>
      </p:sp>
      <p:pic>
        <p:nvPicPr>
          <p:cNvPr id="6" name="Obrázek 5"/>
          <p:cNvPicPr/>
          <p:nvPr/>
        </p:nvPicPr>
        <p:blipFill>
          <a:blip r:embed="rId2"/>
          <a:stretch>
            <a:fillRect/>
          </a:stretch>
        </p:blipFill>
        <p:spPr>
          <a:xfrm>
            <a:off x="831850" y="138990"/>
            <a:ext cx="1089479" cy="671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02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774387" y="1894806"/>
            <a:ext cx="10643226" cy="1936556"/>
          </a:xfrm>
          <a:prstGeom prst="rect">
            <a:avLst/>
          </a:prstGeom>
          <a:ln w="76200"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Děkujeme za pozornost</a:t>
            </a:r>
            <a:endParaRPr lang="cs-CZ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těšíme se na </a:t>
            </a:r>
            <a:r>
              <a:rPr lang="cs-CZ" sz="36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další </a:t>
            </a:r>
            <a:r>
              <a:rPr lang="cs-CZ" sz="3600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spolupráci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Bc</a:t>
            </a:r>
            <a:r>
              <a:rPr lang="cs-CZ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Simona Kristová, e-mail: simona.kristova@urad-nepomuk.cz, tel.: 725 004 922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cs-CZ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s-CZ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Mgr. Eduard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Šišpela, e-mail: eduard.sispela@cpkp.cz,</a:t>
            </a:r>
            <a:r>
              <a:rPr lang="cs-CZ" sz="2000" u="sng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tel.: 774 497 </a:t>
            </a:r>
            <a:r>
              <a:rPr lang="cs-CZ" sz="2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874</a:t>
            </a: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/>
          <p:nvPr/>
        </p:nvPicPr>
        <p:blipFill>
          <a:blip r:embed="rId2"/>
          <a:stretch>
            <a:fillRect/>
          </a:stretch>
        </p:blipFill>
        <p:spPr>
          <a:xfrm>
            <a:off x="838200" y="104175"/>
            <a:ext cx="1643743" cy="1381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96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831850" y="875764"/>
            <a:ext cx="10515600" cy="734096"/>
          </a:xfrm>
          <a:solidFill>
            <a:schemeClr val="accent5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000" b="1" dirty="0">
                <a:latin typeface="+mn-lt"/>
              </a:rPr>
              <a:t>PROGRAM JEDNÁNÍ</a:t>
            </a:r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idx="1"/>
          </p:nvPr>
        </p:nvSpPr>
        <p:spPr>
          <a:xfrm>
            <a:off x="831850" y="1763486"/>
            <a:ext cx="10515600" cy="4946407"/>
          </a:xfrm>
          <a:ln w="76200">
            <a:solidFill>
              <a:srgbClr val="002060"/>
            </a:solidFill>
          </a:ln>
        </p:spPr>
        <p:txBody>
          <a:bodyPr>
            <a:normAutofit lnSpcReduction="10000"/>
          </a:bodyPr>
          <a:lstStyle/>
          <a:p>
            <a:pPr marL="514350" lvl="0" indent="-514350">
              <a:lnSpc>
                <a:spcPct val="120000"/>
              </a:lnSpc>
              <a:spcBef>
                <a:spcPts val="0"/>
              </a:spcBef>
              <a:buAutoNum type="arabicPeriod"/>
            </a:pPr>
            <a:r>
              <a:rPr lang="cs-CZ" sz="3200" b="1" dirty="0" smtClean="0">
                <a:solidFill>
                  <a:schemeClr val="tx1"/>
                </a:solidFill>
              </a:rPr>
              <a:t>Úvod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3200" dirty="0" smtClean="0">
                <a:solidFill>
                  <a:schemeClr val="tx1"/>
                </a:solidFill>
              </a:rPr>
              <a:t>Přivítání</a:t>
            </a:r>
          </a:p>
          <a:p>
            <a:pPr marL="514350" lvl="0" indent="-5143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3200" dirty="0" smtClean="0">
                <a:solidFill>
                  <a:schemeClr val="tx1"/>
                </a:solidFill>
              </a:rPr>
              <a:t>Představení členů</a:t>
            </a:r>
            <a:endParaRPr lang="cs-CZ" sz="3200" dirty="0">
              <a:solidFill>
                <a:schemeClr val="tx1"/>
              </a:solidFill>
            </a:endParaRPr>
          </a:p>
          <a:p>
            <a:pPr lvl="0"/>
            <a:r>
              <a:rPr lang="cs-CZ" sz="3200" b="1" dirty="0" smtClean="0">
                <a:solidFill>
                  <a:schemeClr val="tx1"/>
                </a:solidFill>
              </a:rPr>
              <a:t>2</a:t>
            </a:r>
            <a:r>
              <a:rPr lang="cs-CZ" sz="3200" b="1" dirty="0">
                <a:solidFill>
                  <a:schemeClr val="tx1"/>
                </a:solidFill>
              </a:rPr>
              <a:t>. </a:t>
            </a:r>
            <a:r>
              <a:rPr lang="cs-CZ" sz="3200" b="1" dirty="0" smtClean="0">
                <a:solidFill>
                  <a:schemeClr val="tx1"/>
                </a:solidFill>
              </a:rPr>
              <a:t>Prezentace vybraných sociálních služeb</a:t>
            </a:r>
            <a:endParaRPr lang="cs-CZ" sz="3200" dirty="0">
              <a:solidFill>
                <a:schemeClr val="tx1"/>
              </a:solidFill>
            </a:endParaRPr>
          </a:p>
          <a:p>
            <a:pPr lvl="0"/>
            <a:r>
              <a:rPr lang="cs-CZ" sz="3200" dirty="0" smtClean="0">
                <a:solidFill>
                  <a:schemeClr val="tx1"/>
                </a:solidFill>
              </a:rPr>
              <a:t> </a:t>
            </a:r>
            <a:endParaRPr lang="cs-CZ" sz="3200" dirty="0">
              <a:solidFill>
                <a:schemeClr val="tx1"/>
              </a:solidFill>
            </a:endParaRPr>
          </a:p>
          <a:p>
            <a:pPr lvl="0"/>
            <a:r>
              <a:rPr lang="cs-CZ" sz="3200" b="1" dirty="0" smtClean="0">
                <a:solidFill>
                  <a:schemeClr val="tx1"/>
                </a:solidFill>
              </a:rPr>
              <a:t>3</a:t>
            </a:r>
            <a:r>
              <a:rPr lang="cs-CZ" sz="3200" b="1" dirty="0">
                <a:solidFill>
                  <a:schemeClr val="tx1"/>
                </a:solidFill>
              </a:rPr>
              <a:t>. </a:t>
            </a:r>
            <a:r>
              <a:rPr lang="cs-CZ" sz="3200" b="1" dirty="0" smtClean="0">
                <a:solidFill>
                  <a:schemeClr val="tx1"/>
                </a:solidFill>
              </a:rPr>
              <a:t>Potřeby cílové skupiny a příprava plánu rozvoje </a:t>
            </a:r>
            <a:r>
              <a:rPr lang="cs-CZ" sz="3200" b="1" smtClean="0">
                <a:solidFill>
                  <a:schemeClr val="tx1"/>
                </a:solidFill>
              </a:rPr>
              <a:t>sociálních služeb</a:t>
            </a:r>
          </a:p>
          <a:p>
            <a:pPr lvl="0"/>
            <a:endParaRPr lang="cs-CZ" sz="3200" dirty="0">
              <a:solidFill>
                <a:schemeClr val="tx1"/>
              </a:solidFill>
            </a:endParaRPr>
          </a:p>
          <a:p>
            <a:r>
              <a:rPr lang="cs-CZ" sz="3200" b="1" dirty="0" smtClean="0">
                <a:solidFill>
                  <a:schemeClr val="tx1"/>
                </a:solidFill>
              </a:rPr>
              <a:t>4. </a:t>
            </a:r>
            <a:r>
              <a:rPr lang="cs-CZ" sz="3200" b="1" dirty="0">
                <a:solidFill>
                  <a:schemeClr val="tx1"/>
                </a:solidFill>
              </a:rPr>
              <a:t>Různé a diskuze</a:t>
            </a:r>
          </a:p>
        </p:txBody>
      </p:sp>
      <p:pic>
        <p:nvPicPr>
          <p:cNvPr id="5" name="Obrázek 4"/>
          <p:cNvPicPr/>
          <p:nvPr/>
        </p:nvPicPr>
        <p:blipFill>
          <a:blip r:embed="rId2"/>
          <a:stretch>
            <a:fillRect/>
          </a:stretch>
        </p:blipFill>
        <p:spPr>
          <a:xfrm>
            <a:off x="831850" y="68613"/>
            <a:ext cx="1089479" cy="743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660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/>
          </p:nvPr>
        </p:nvSpPr>
        <p:spPr>
          <a:xfrm>
            <a:off x="831850" y="875764"/>
            <a:ext cx="10515600" cy="734096"/>
          </a:xfrm>
          <a:solidFill>
            <a:schemeClr val="accent5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4000" b="1" dirty="0">
                <a:latin typeface="+mn-lt"/>
              </a:rPr>
              <a:t>ÚVOD</a:t>
            </a:r>
          </a:p>
        </p:txBody>
      </p:sp>
      <p:sp>
        <p:nvSpPr>
          <p:cNvPr id="11" name="Zástupný symbol pro text 10"/>
          <p:cNvSpPr>
            <a:spLocks noGrp="1"/>
          </p:cNvSpPr>
          <p:nvPr>
            <p:ph type="body" idx="1"/>
          </p:nvPr>
        </p:nvSpPr>
        <p:spPr>
          <a:xfrm>
            <a:off x="831850" y="1815921"/>
            <a:ext cx="10515600" cy="4842456"/>
          </a:xfrm>
          <a:ln w="762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</a:pPr>
            <a:r>
              <a:rPr lang="cs-CZ" sz="3200" b="1" dirty="0">
                <a:solidFill>
                  <a:schemeClr val="tx1"/>
                </a:solidFill>
              </a:rPr>
              <a:t>Centrum pro komunitní práci západní Čechy, z.s.</a:t>
            </a:r>
          </a:p>
          <a:p>
            <a:pPr lvl="0"/>
            <a:r>
              <a:rPr lang="cs-CZ" sz="2800" dirty="0">
                <a:solidFill>
                  <a:schemeClr val="tx1"/>
                </a:solidFill>
              </a:rPr>
              <a:t>Americká 29,  301 38 Plzeň</a:t>
            </a:r>
          </a:p>
          <a:p>
            <a:pPr lvl="0"/>
            <a:r>
              <a:rPr lang="cs-CZ" sz="2800" u="sng" dirty="0" smtClean="0">
                <a:solidFill>
                  <a:schemeClr val="tx1"/>
                </a:solidFill>
                <a:hlinkClick r:id="rId2"/>
              </a:rPr>
              <a:t>www.cpkp-zc.cz</a:t>
            </a:r>
            <a:endParaRPr lang="cs-CZ" sz="2800" u="sng" dirty="0" smtClean="0">
              <a:solidFill>
                <a:schemeClr val="tx1"/>
              </a:solidFill>
            </a:endParaRPr>
          </a:p>
          <a:p>
            <a:pPr lvl="0"/>
            <a:endParaRPr lang="cs-CZ" sz="2800" u="sng" dirty="0">
              <a:solidFill>
                <a:schemeClr val="tx1"/>
              </a:solidFill>
            </a:endParaRPr>
          </a:p>
          <a:p>
            <a:pPr lvl="0"/>
            <a:r>
              <a:rPr lang="cs-CZ" sz="3200" b="1" dirty="0" smtClean="0">
                <a:solidFill>
                  <a:schemeClr val="tx1"/>
                </a:solidFill>
              </a:rPr>
              <a:t>KPSS jednou </a:t>
            </a:r>
            <a:r>
              <a:rPr lang="cs-CZ" sz="3200" b="1" dirty="0">
                <a:solidFill>
                  <a:schemeClr val="tx1"/>
                </a:solidFill>
              </a:rPr>
              <a:t>z </a:t>
            </a:r>
            <a:r>
              <a:rPr lang="cs-CZ" sz="3200" b="1" dirty="0" smtClean="0">
                <a:solidFill>
                  <a:schemeClr val="tx1"/>
                </a:solidFill>
              </a:rPr>
              <a:t>aktivit </a:t>
            </a:r>
            <a:r>
              <a:rPr lang="cs-CZ" sz="3200" b="1" dirty="0">
                <a:solidFill>
                  <a:schemeClr val="tx1"/>
                </a:solidFill>
              </a:rPr>
              <a:t>realizovaných CpKP ZČ</a:t>
            </a:r>
            <a:endParaRPr lang="cs-CZ" sz="3200" dirty="0">
              <a:solidFill>
                <a:schemeClr val="tx1"/>
              </a:solidFill>
            </a:endParaRPr>
          </a:p>
          <a:p>
            <a:endParaRPr lang="cs-CZ" sz="3200" dirty="0">
              <a:solidFill>
                <a:schemeClr val="tx1"/>
              </a:solidFill>
            </a:endParaRPr>
          </a:p>
          <a:p>
            <a:pPr lvl="0"/>
            <a:r>
              <a:rPr lang="cs-CZ" sz="3200" b="1" dirty="0">
                <a:solidFill>
                  <a:schemeClr val="tx1"/>
                </a:solidFill>
              </a:rPr>
              <a:t>Představení účastníků </a:t>
            </a:r>
            <a:endParaRPr lang="cs-CZ" sz="3200" dirty="0">
              <a:solidFill>
                <a:schemeClr val="tx1"/>
              </a:solidFill>
            </a:endParaRPr>
          </a:p>
          <a:p>
            <a:pPr lvl="0"/>
            <a:endParaRPr lang="cs-CZ" sz="3200" b="1" dirty="0">
              <a:solidFill>
                <a:schemeClr val="tx1"/>
              </a:solidFill>
            </a:endParaRPr>
          </a:p>
        </p:txBody>
      </p:sp>
      <p:pic>
        <p:nvPicPr>
          <p:cNvPr id="6" name="Obrázek 5"/>
          <p:cNvPicPr/>
          <p:nvPr/>
        </p:nvPicPr>
        <p:blipFill>
          <a:blip r:embed="rId3"/>
          <a:stretch>
            <a:fillRect/>
          </a:stretch>
        </p:blipFill>
        <p:spPr>
          <a:xfrm>
            <a:off x="831850" y="81492"/>
            <a:ext cx="1089479" cy="691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10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9971"/>
            <a:ext cx="10515600" cy="830717"/>
          </a:xfrm>
          <a:solidFill>
            <a:schemeClr val="accent5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txBody>
          <a:bodyPr>
            <a:noAutofit/>
          </a:bodyPr>
          <a:lstStyle/>
          <a:p>
            <a:pPr algn="ctr"/>
            <a:r>
              <a:rPr lang="cs-CZ" sz="3600" b="1" cap="all" dirty="0" smtClean="0">
                <a:latin typeface="+mn-lt"/>
              </a:rPr>
              <a:t>Prezentace vybraných sociálních služeb  </a:t>
            </a:r>
            <a:endParaRPr lang="cs-CZ" sz="3600" cap="all" dirty="0">
              <a:latin typeface="+mn-lt"/>
            </a:endParaRP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ln w="76200">
            <a:solidFill>
              <a:srgbClr val="002060"/>
            </a:solidFill>
          </a:ln>
        </p:spPr>
        <p:txBody>
          <a:bodyPr/>
          <a:lstStyle/>
          <a:p>
            <a:r>
              <a:rPr lang="cs-CZ" sz="1800" b="1" dirty="0" smtClean="0"/>
              <a:t>Diakonie ČCE-středisko Západní Čechy</a:t>
            </a:r>
          </a:p>
          <a:p>
            <a:pPr marL="0" indent="0">
              <a:buNone/>
            </a:pPr>
            <a:r>
              <a:rPr lang="cs-CZ" sz="1800" dirty="0" smtClean="0"/>
              <a:t>Klub pro děti a mládež</a:t>
            </a:r>
          </a:p>
          <a:p>
            <a:pPr marL="0" indent="0">
              <a:buNone/>
            </a:pPr>
            <a:r>
              <a:rPr lang="cs-CZ" sz="1800" dirty="0" smtClean="0"/>
              <a:t>Prokopova 23, Plzeň</a:t>
            </a:r>
          </a:p>
          <a:p>
            <a:pPr marL="0" indent="0">
              <a:buNone/>
            </a:pPr>
            <a:r>
              <a:rPr lang="cs-CZ" sz="1800" dirty="0" smtClean="0">
                <a:hlinkClick r:id="rId2"/>
              </a:rPr>
              <a:t>kluby@diakoniezapad.cz</a:t>
            </a:r>
            <a:r>
              <a:rPr lang="cs-CZ" sz="1800" dirty="0" smtClean="0"/>
              <a:t>, tel.: 731 517 377</a:t>
            </a:r>
          </a:p>
          <a:p>
            <a:r>
              <a:rPr lang="cs-CZ" sz="1800" b="1" dirty="0" smtClean="0"/>
              <a:t>Raná péče KUK</a:t>
            </a:r>
          </a:p>
          <a:p>
            <a:pPr marL="0" indent="0">
              <a:buNone/>
            </a:pPr>
            <a:r>
              <a:rPr lang="cs-CZ" sz="1800" dirty="0" smtClean="0"/>
              <a:t>Tomanova 5, Plzeň</a:t>
            </a:r>
          </a:p>
          <a:p>
            <a:pPr marL="0" indent="0">
              <a:buNone/>
            </a:pPr>
            <a:r>
              <a:rPr lang="cs-CZ" sz="1800" dirty="0" smtClean="0">
                <a:hlinkClick r:id="rId3"/>
              </a:rPr>
              <a:t>plzen@ranapecekuk.eu</a:t>
            </a:r>
            <a:r>
              <a:rPr lang="cs-CZ" sz="1800" dirty="0" smtClean="0"/>
              <a:t>, tel.: 724 400 815</a:t>
            </a:r>
          </a:p>
          <a:p>
            <a:r>
              <a:rPr lang="cs-CZ" sz="1800" b="1" dirty="0" smtClean="0"/>
              <a:t>Spolek Ulice Plzeň</a:t>
            </a:r>
          </a:p>
          <a:p>
            <a:pPr marL="0" indent="0">
              <a:buNone/>
            </a:pPr>
            <a:r>
              <a:rPr lang="cs-CZ" sz="1800" dirty="0" smtClean="0"/>
              <a:t>Terénní programy</a:t>
            </a:r>
          </a:p>
          <a:p>
            <a:pPr marL="0" indent="0">
              <a:buNone/>
            </a:pPr>
            <a:r>
              <a:rPr lang="cs-CZ" sz="1800" dirty="0" smtClean="0"/>
              <a:t>Korandova 14, Plzeň</a:t>
            </a:r>
          </a:p>
          <a:p>
            <a:pPr marL="0" indent="0">
              <a:buNone/>
            </a:pPr>
            <a:r>
              <a:rPr lang="cs-CZ" sz="1800" dirty="0" smtClean="0">
                <a:hlinkClick r:id="rId4"/>
              </a:rPr>
              <a:t>kristyna@ulice-plzen.com</a:t>
            </a:r>
            <a:r>
              <a:rPr lang="cs-CZ" sz="1800" smtClean="0"/>
              <a:t>, tel.: 725 705 073</a:t>
            </a:r>
            <a:endParaRPr lang="cs-CZ" sz="1800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6" name="Obrázek 5"/>
          <p:cNvPicPr/>
          <p:nvPr/>
        </p:nvPicPr>
        <p:blipFill>
          <a:blip r:embed="rId5"/>
          <a:stretch>
            <a:fillRect/>
          </a:stretch>
        </p:blipFill>
        <p:spPr>
          <a:xfrm>
            <a:off x="838200" y="104175"/>
            <a:ext cx="1089479" cy="717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21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840682"/>
          </a:xfrm>
          <a:solidFill>
            <a:schemeClr val="accent5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cs-CZ" sz="3600" b="1" cap="all" dirty="0">
                <a:latin typeface="+mn-lt"/>
              </a:rPr>
              <a:t>Prezentace dosavadních </a:t>
            </a:r>
            <a:r>
              <a:rPr lang="cs-CZ" sz="3600" b="1" cap="all" dirty="0" smtClean="0">
                <a:latin typeface="+mn-lt"/>
              </a:rPr>
              <a:t>výstupů</a:t>
            </a:r>
            <a:br>
              <a:rPr lang="cs-CZ" sz="3600" b="1" cap="all" dirty="0" smtClean="0">
                <a:latin typeface="+mn-lt"/>
              </a:rPr>
            </a:br>
            <a:r>
              <a:rPr lang="cs-CZ" sz="3600" b="1" cap="all" dirty="0" smtClean="0">
                <a:latin typeface="+mn-lt"/>
              </a:rPr>
              <a:t>Nedostatky – děti, mládež, rodiny s dětmi</a:t>
            </a:r>
            <a:endParaRPr lang="cs-CZ" sz="2200" cap="all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5784"/>
          </a:xfrm>
          <a:ln w="762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b="1" dirty="0" smtClean="0"/>
              <a:t>V regionu je dostatečná kapacita A, T a P soc. služeb, které dokáží reagovat na aktuální potřeby CS. V území je dostatečná nabídky volnočasových aktivit pro děti, včetně působení služby NZDM</a:t>
            </a:r>
            <a:r>
              <a:rPr lang="cs-CZ" dirty="0" smtClean="0"/>
              <a:t>-Vize</a:t>
            </a:r>
          </a:p>
          <a:p>
            <a:pPr lvl="0"/>
            <a:r>
              <a:rPr lang="cs-CZ" dirty="0" smtClean="0"/>
              <a:t>Nedostatek aktivit pro neorganizované děti a mládež - SWOT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dirty="0" smtClean="0"/>
              <a:t>Málo aktivit pro neorganizované děti a mládež – 6 obcí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dirty="0" smtClean="0"/>
              <a:t>Málo volnočasových aktivit pro děti a mládež – 5 obcí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dirty="0" smtClean="0"/>
              <a:t>NZDM a její zajištění mobilní formou - poskytovatelé</a:t>
            </a:r>
          </a:p>
          <a:p>
            <a:pPr lvl="0"/>
            <a:r>
              <a:rPr lang="cs-CZ" dirty="0" smtClean="0"/>
              <a:t>Nedostatek služeb pro rodiny s dětmi se ZP</a:t>
            </a:r>
          </a:p>
          <a:p>
            <a:pPr lvl="0"/>
            <a:r>
              <a:rPr lang="cs-CZ" dirty="0" smtClean="0"/>
              <a:t>Nárůst trestních deliktů dětí a mladistvých a případů sebepoškozování</a:t>
            </a:r>
          </a:p>
          <a:p>
            <a:pPr marL="0" lvl="0" indent="0">
              <a:buNone/>
            </a:pPr>
            <a:endParaRPr lang="cs-CZ" sz="3600" dirty="0" smtClean="0"/>
          </a:p>
        </p:txBody>
      </p:sp>
      <p:pic>
        <p:nvPicPr>
          <p:cNvPr id="5" name="Obrázek 4"/>
          <p:cNvPicPr/>
          <p:nvPr/>
        </p:nvPicPr>
        <p:blipFill>
          <a:blip r:embed="rId2"/>
          <a:stretch>
            <a:fillRect/>
          </a:stretch>
        </p:blipFill>
        <p:spPr>
          <a:xfrm>
            <a:off x="838200" y="104175"/>
            <a:ext cx="1089479" cy="691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74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840682"/>
          </a:xfrm>
          <a:solidFill>
            <a:schemeClr val="accent5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cs-CZ" sz="3600" b="1" cap="all" dirty="0">
                <a:latin typeface="+mn-lt"/>
              </a:rPr>
              <a:t>Prezentace dosavadních </a:t>
            </a:r>
            <a:r>
              <a:rPr lang="cs-CZ" sz="3600" b="1" cap="all" dirty="0" smtClean="0">
                <a:latin typeface="+mn-lt"/>
              </a:rPr>
              <a:t>výstupů</a:t>
            </a:r>
            <a:br>
              <a:rPr lang="cs-CZ" sz="3600" b="1" cap="all" dirty="0" smtClean="0">
                <a:latin typeface="+mn-lt"/>
              </a:rPr>
            </a:br>
            <a:r>
              <a:rPr lang="cs-CZ" sz="3600" b="1" cap="all" dirty="0" smtClean="0">
                <a:latin typeface="+mn-lt"/>
              </a:rPr>
              <a:t>Nedostatky – ostatní osoby ohrožené SV</a:t>
            </a:r>
            <a:endParaRPr lang="cs-CZ" sz="2200" cap="all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5784"/>
          </a:xfrm>
          <a:ln w="76200">
            <a:solidFill>
              <a:srgbClr val="002060"/>
            </a:solidFill>
          </a:ln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cs-CZ" sz="2000" b="1" dirty="0" smtClean="0"/>
              <a:t>V regionu je dostatečná kapacita A, T a P soc. služeb, které dokáží reagovat na aktuální potřeby CS</a:t>
            </a:r>
            <a:r>
              <a:rPr lang="cs-CZ" sz="2000" dirty="0" smtClean="0"/>
              <a:t> - Vize</a:t>
            </a:r>
          </a:p>
          <a:p>
            <a:pPr lvl="0"/>
            <a:r>
              <a:rPr lang="cs-CZ" sz="2000" dirty="0" smtClean="0"/>
              <a:t>Nedostupnost </a:t>
            </a:r>
            <a:r>
              <a:rPr lang="cs-CZ" sz="2000" dirty="0"/>
              <a:t>charitního šatníku a jiné materiální pomoci či nábytkové banky pro občany </a:t>
            </a:r>
            <a:r>
              <a:rPr lang="cs-CZ" sz="2000" dirty="0" smtClean="0"/>
              <a:t>Nepomuku - SWOT</a:t>
            </a:r>
            <a:endParaRPr lang="cs-CZ" sz="2000" dirty="0"/>
          </a:p>
          <a:p>
            <a:pPr lvl="0"/>
            <a:r>
              <a:rPr lang="cs-CZ" sz="2000" dirty="0"/>
              <a:t>24 obcí regionu se nachází v pásmu ohrožení soc. </a:t>
            </a:r>
            <a:r>
              <a:rPr lang="cs-CZ" sz="2000" dirty="0" smtClean="0"/>
              <a:t>vyloučením - SWOT</a:t>
            </a:r>
            <a:endParaRPr lang="cs-CZ" sz="2000" dirty="0"/>
          </a:p>
          <a:p>
            <a:pPr lvl="0"/>
            <a:r>
              <a:rPr lang="cs-CZ" sz="2000" dirty="0"/>
              <a:t>Nejvyšší míra </a:t>
            </a:r>
            <a:r>
              <a:rPr lang="cs-CZ" sz="2000" dirty="0" smtClean="0"/>
              <a:t>nezaměstnanosti – SWOT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sz="2000" dirty="0" smtClean="0"/>
              <a:t>Dlouhodobá nezaměstnanost občanů – 3 obce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sz="2000" dirty="0" smtClean="0"/>
              <a:t>Zadlužení občané – 2 obce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sz="2000" dirty="0" smtClean="0"/>
              <a:t>Kriminalita – 2 obce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sz="2000" dirty="0" smtClean="0"/>
              <a:t>Rizikové chování (drogy a další závislosti) – 2 obce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sz="2000" dirty="0" smtClean="0"/>
              <a:t>Drogová problematika se v území vyskytuje, není zmapována a žádný poskytovatel v této oblasti v regionu nepůsobí – soc. pracovníci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sz="2000" dirty="0" smtClean="0"/>
              <a:t>Je třeba věnovat pozornost zvyšujícímu se  zadlužení občanů a zájmu o dluhové poradenství – soc. pracovníci → </a:t>
            </a:r>
            <a:r>
              <a:rPr lang="cs-CZ" sz="2000" dirty="0" smtClean="0">
                <a:solidFill>
                  <a:srgbClr val="FF0000"/>
                </a:solidFill>
              </a:rPr>
              <a:t>je třeba se více věnovat OSP?</a:t>
            </a:r>
          </a:p>
          <a:p>
            <a:pPr lvl="0"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lvl="0"/>
            <a:endParaRPr lang="cs-CZ" sz="3600" dirty="0"/>
          </a:p>
          <a:p>
            <a:pPr marL="0" lvl="0" indent="0">
              <a:buNone/>
            </a:pPr>
            <a:endParaRPr lang="cs-CZ" sz="3600" dirty="0" smtClean="0"/>
          </a:p>
        </p:txBody>
      </p:sp>
      <p:pic>
        <p:nvPicPr>
          <p:cNvPr id="5" name="Obrázek 4"/>
          <p:cNvPicPr/>
          <p:nvPr/>
        </p:nvPicPr>
        <p:blipFill>
          <a:blip r:embed="rId2"/>
          <a:stretch>
            <a:fillRect/>
          </a:stretch>
        </p:blipFill>
        <p:spPr>
          <a:xfrm>
            <a:off x="838200" y="104175"/>
            <a:ext cx="1089479" cy="691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791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840682"/>
          </a:xfrm>
          <a:solidFill>
            <a:schemeClr val="accent5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cs-CZ" sz="3600" b="1" cap="all" dirty="0">
                <a:latin typeface="+mn-lt"/>
              </a:rPr>
              <a:t>Prezentace dosavadních </a:t>
            </a:r>
            <a:r>
              <a:rPr lang="cs-CZ" sz="3600" b="1" cap="all" dirty="0" smtClean="0">
                <a:latin typeface="+mn-lt"/>
              </a:rPr>
              <a:t>výstupů</a:t>
            </a:r>
            <a:br>
              <a:rPr lang="cs-CZ" sz="3600" b="1" cap="all" dirty="0" smtClean="0">
                <a:latin typeface="+mn-lt"/>
              </a:rPr>
            </a:br>
            <a:r>
              <a:rPr lang="cs-CZ" sz="3600" b="1" cap="all" dirty="0" smtClean="0">
                <a:latin typeface="+mn-lt"/>
              </a:rPr>
              <a:t>Nedostatky – napříč cílovými skupinami</a:t>
            </a:r>
            <a:endParaRPr lang="cs-CZ" sz="2200" cap="all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35784"/>
          </a:xfrm>
          <a:ln w="762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2000" u="sng" dirty="0" smtClean="0"/>
              <a:t>1. Informovanost</a:t>
            </a:r>
          </a:p>
          <a:p>
            <a:pPr marL="0" lvl="0" indent="0">
              <a:buNone/>
            </a:pPr>
            <a:r>
              <a:rPr lang="cs-CZ" sz="2000" b="1" dirty="0" smtClean="0"/>
              <a:t>Starostové obcí a veřejnost jsou dostatečně informováni o existenci a možném využití  všech soc. služeb v regionu a vědí, na koho se mohou obrátit v případě tíživé životní situace občanů. Je zajištěna dostatečná míra komunikace mezi jednotlivými službami </a:t>
            </a:r>
            <a:r>
              <a:rPr lang="cs-CZ" sz="2000" dirty="0" smtClean="0"/>
              <a:t>- Vize 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sz="2000" dirty="0" smtClean="0"/>
              <a:t>Provázanost mezi jednotlivými službami (setkávání služeb a zainteresovaných subjektů)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sz="2000" dirty="0" smtClean="0"/>
              <a:t>Informovanost místních samospráv o významu a využívání služeb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sz="2000" dirty="0" smtClean="0"/>
              <a:t>Nízká míra informovanosti a zkreslené představy veřejnosti o fungování soc. služeb</a:t>
            </a:r>
          </a:p>
          <a:p>
            <a:pPr lvl="0">
              <a:buFont typeface="Courier New" panose="02070309020205020404" pitchFamily="49" charset="0"/>
              <a:buChar char="o"/>
            </a:pPr>
            <a:r>
              <a:rPr lang="cs-CZ" sz="2000" dirty="0" smtClean="0"/>
              <a:t>Propojení mezi školami a službami pro rodiny</a:t>
            </a:r>
          </a:p>
          <a:p>
            <a:pPr marL="0" lvl="0" indent="0">
              <a:buNone/>
            </a:pPr>
            <a:r>
              <a:rPr lang="cs-CZ" sz="2000" u="sng" dirty="0" smtClean="0"/>
              <a:t>2. Nedostatek ambulantních psychologů</a:t>
            </a:r>
          </a:p>
          <a:p>
            <a:pPr marL="0" lvl="0" indent="0">
              <a:buNone/>
            </a:pPr>
            <a:r>
              <a:rPr lang="cs-CZ" sz="2000" u="sng" dirty="0" smtClean="0"/>
              <a:t>3. Nezmapované potřeby některých cílových skupin (např. drogově závislí, pečující osoby, osoby se sluchovým postižením, …) – SWOT</a:t>
            </a:r>
          </a:p>
          <a:p>
            <a:pPr marL="0" lvl="0" indent="0">
              <a:buNone/>
            </a:pPr>
            <a:r>
              <a:rPr lang="cs-CZ" sz="2000" u="sng" dirty="0" smtClean="0"/>
              <a:t>4. Bydlení</a:t>
            </a:r>
          </a:p>
          <a:p>
            <a:pPr marL="0" lvl="0" indent="0">
              <a:buNone/>
            </a:pPr>
            <a:r>
              <a:rPr lang="cs-CZ" sz="2000" b="1" dirty="0" smtClean="0"/>
              <a:t>Nedostatek bytů a nízká míra výstavby </a:t>
            </a:r>
            <a:r>
              <a:rPr lang="cs-CZ" sz="2000" dirty="0" smtClean="0"/>
              <a:t>- Vize</a:t>
            </a:r>
            <a:endParaRPr lang="cs-CZ" sz="2000" dirty="0"/>
          </a:p>
          <a:p>
            <a:pPr marL="0" lvl="0" indent="0">
              <a:buNone/>
            </a:pPr>
            <a:endParaRPr lang="cs-CZ" sz="3600" dirty="0" smtClean="0"/>
          </a:p>
        </p:txBody>
      </p:sp>
      <p:pic>
        <p:nvPicPr>
          <p:cNvPr id="5" name="Obrázek 4"/>
          <p:cNvPicPr/>
          <p:nvPr/>
        </p:nvPicPr>
        <p:blipFill>
          <a:blip r:embed="rId2"/>
          <a:stretch>
            <a:fillRect/>
          </a:stretch>
        </p:blipFill>
        <p:spPr>
          <a:xfrm>
            <a:off x="838200" y="104175"/>
            <a:ext cx="1089479" cy="691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728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840682"/>
          </a:xfrm>
          <a:solidFill>
            <a:schemeClr val="accent5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2200" b="1" cap="all" dirty="0" smtClean="0">
                <a:latin typeface="+mn-lt"/>
              </a:rPr>
              <a:t>Střednědobý komunitní Plán v návaznosti na zjištěné problémy</a:t>
            </a:r>
            <a:endParaRPr lang="cs-CZ" sz="2200" b="1" cap="all" dirty="0">
              <a:latin typeface="+mn-lt"/>
            </a:endParaRPr>
          </a:p>
        </p:txBody>
      </p:sp>
      <p:pic>
        <p:nvPicPr>
          <p:cNvPr id="5" name="Obrázek 4"/>
          <p:cNvPicPr/>
          <p:nvPr/>
        </p:nvPicPr>
        <p:blipFill>
          <a:blip r:embed="rId2"/>
          <a:stretch>
            <a:fillRect/>
          </a:stretch>
        </p:blipFill>
        <p:spPr>
          <a:xfrm>
            <a:off x="838200" y="104175"/>
            <a:ext cx="1089479" cy="691242"/>
          </a:xfrm>
          <a:prstGeom prst="rect">
            <a:avLst/>
          </a:prstGeom>
        </p:spPr>
      </p:pic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ln w="76200">
            <a:solidFill>
              <a:schemeClr val="accent5">
                <a:lumMod val="50000"/>
              </a:schemeClr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200" b="1" dirty="0" smtClean="0"/>
              <a:t>Prioritní oblast 1</a:t>
            </a:r>
          </a:p>
          <a:p>
            <a:pPr marL="0" indent="0">
              <a:buNone/>
            </a:pPr>
            <a:r>
              <a:rPr lang="cs-CZ" sz="3200" u="sng" dirty="0" smtClean="0"/>
              <a:t>Rozvoj služeb pro děti, mládež, rodiny s dětmi a osoby ohrožené sociálním vyloučením</a:t>
            </a:r>
          </a:p>
          <a:p>
            <a:pPr marL="0" indent="0">
              <a:buNone/>
            </a:pPr>
            <a:r>
              <a:rPr lang="cs-CZ" sz="3200" b="1" dirty="0" smtClean="0"/>
              <a:t>Opatření</a:t>
            </a:r>
            <a:r>
              <a:rPr lang="cs-CZ" sz="3200" dirty="0" smtClean="0"/>
              <a:t> 1.1 – Rozvoj nabídky preventivních služeb pro děti a mládež</a:t>
            </a:r>
          </a:p>
          <a:p>
            <a:pPr marL="0" indent="0">
              <a:buNone/>
            </a:pPr>
            <a:r>
              <a:rPr lang="cs-CZ" sz="3200" dirty="0"/>
              <a:t>	</a:t>
            </a:r>
            <a:r>
              <a:rPr lang="cs-CZ" sz="3200" b="1" dirty="0" smtClean="0"/>
              <a:t>Aktivity</a:t>
            </a:r>
            <a:r>
              <a:rPr lang="cs-CZ" sz="3200" dirty="0" smtClean="0"/>
              <a:t>: 1.1.1 – Zajištění služby nízkoprahového zařízení pro děti a mládež</a:t>
            </a:r>
          </a:p>
          <a:p>
            <a:pPr marL="0" indent="0">
              <a:buNone/>
            </a:pPr>
            <a:r>
              <a:rPr lang="cs-CZ" sz="3200" dirty="0"/>
              <a:t> </a:t>
            </a:r>
            <a:r>
              <a:rPr lang="cs-CZ" sz="3200" dirty="0" smtClean="0"/>
              <a:t>                         1.1.2 – </a:t>
            </a:r>
            <a:r>
              <a:rPr lang="cs-CZ" sz="3200" dirty="0" err="1" smtClean="0"/>
              <a:t>xxx</a:t>
            </a:r>
            <a:endParaRPr lang="cs-CZ" sz="3200" dirty="0" smtClean="0"/>
          </a:p>
          <a:p>
            <a:pPr marL="0" indent="0">
              <a:buNone/>
            </a:pPr>
            <a:r>
              <a:rPr lang="cs-CZ" sz="3200" b="1" dirty="0" smtClean="0"/>
              <a:t>Opatření</a:t>
            </a:r>
            <a:r>
              <a:rPr lang="cs-CZ" sz="3200" dirty="0" smtClean="0"/>
              <a:t> 1.2 - </a:t>
            </a:r>
            <a:r>
              <a:rPr lang="cs-CZ" sz="3200" dirty="0" err="1" smtClean="0"/>
              <a:t>xxx</a:t>
            </a:r>
            <a:endParaRPr lang="cs-CZ" sz="3200" dirty="0" smtClean="0"/>
          </a:p>
          <a:p>
            <a:pPr marL="0" indent="0">
              <a:buNone/>
            </a:pPr>
            <a:r>
              <a:rPr lang="cs-CZ" sz="3200" dirty="0"/>
              <a:t>	</a:t>
            </a:r>
            <a:r>
              <a:rPr lang="cs-CZ" sz="3200" b="1" dirty="0" smtClean="0"/>
              <a:t>Aktivity</a:t>
            </a:r>
            <a:r>
              <a:rPr lang="cs-CZ" sz="3200" dirty="0" smtClean="0"/>
              <a:t>: 1.2.1 - </a:t>
            </a:r>
            <a:r>
              <a:rPr lang="cs-CZ" sz="3200" dirty="0" err="1" smtClean="0"/>
              <a:t>xxx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286901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50006"/>
            <a:ext cx="10515600" cy="840682"/>
          </a:xfrm>
          <a:solidFill>
            <a:schemeClr val="accent5">
              <a:lumMod val="60000"/>
              <a:lumOff val="40000"/>
            </a:schemeClr>
          </a:solidFill>
          <a:ln w="76200">
            <a:solidFill>
              <a:srgbClr val="002060"/>
            </a:solidFill>
          </a:ln>
        </p:spPr>
        <p:txBody>
          <a:bodyPr>
            <a:normAutofit/>
          </a:bodyPr>
          <a:lstStyle/>
          <a:p>
            <a:pPr algn="ctr"/>
            <a:r>
              <a:rPr lang="cs-CZ" sz="3200" b="1" cap="all" dirty="0" smtClean="0">
                <a:latin typeface="+mn-lt"/>
              </a:rPr>
              <a:t>CO NÁS ještě ČEKÁ?</a:t>
            </a:r>
            <a:endParaRPr lang="cs-CZ" sz="3200" b="1" cap="all" dirty="0">
              <a:latin typeface="+mn-lt"/>
            </a:endParaRPr>
          </a:p>
        </p:txBody>
      </p:sp>
      <p:pic>
        <p:nvPicPr>
          <p:cNvPr id="5" name="Obrázek 4"/>
          <p:cNvPicPr/>
          <p:nvPr/>
        </p:nvPicPr>
        <p:blipFill>
          <a:blip r:embed="rId2"/>
          <a:stretch>
            <a:fillRect/>
          </a:stretch>
        </p:blipFill>
        <p:spPr>
          <a:xfrm>
            <a:off x="838200" y="104175"/>
            <a:ext cx="1089479" cy="691242"/>
          </a:xfrm>
          <a:prstGeom prst="rect">
            <a:avLst/>
          </a:prstGeom>
        </p:spPr>
      </p:pic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ln w="76200">
            <a:solidFill>
              <a:schemeClr val="accent5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cs-CZ" sz="3600" dirty="0" smtClean="0"/>
              <a:t>březen-duben = vypracování střednědobého komunitního plánu rozvoje soc. služeb na období 2025-2027</a:t>
            </a:r>
          </a:p>
          <a:p>
            <a:r>
              <a:rPr lang="cs-CZ" sz="3600" dirty="0" smtClean="0"/>
              <a:t>začátek května = projednání návrhu plánu v ŘS a jeho následné veřejné připomínkování</a:t>
            </a:r>
          </a:p>
          <a:p>
            <a:r>
              <a:rPr lang="cs-CZ" sz="3600" dirty="0" smtClean="0"/>
              <a:t>červen 2024 = vypořádání připomínek plánu v ŘS a jeho následné představení na veřejném setkání </a:t>
            </a:r>
          </a:p>
          <a:p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44628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1602</TotalTime>
  <Words>590</Words>
  <Application>Microsoft Office PowerPoint</Application>
  <PresentationFormat>Širokoúhlá obrazovka</PresentationFormat>
  <Paragraphs>88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Times New Roman</vt:lpstr>
      <vt:lpstr>Motiv Office</vt:lpstr>
      <vt:lpstr>KOMUNITNÍ PLÁNOVÁNÍ SOCIÁLNÍCH SLUŽEB NA NEPOMUCKU</vt:lpstr>
      <vt:lpstr>PROGRAM JEDNÁNÍ</vt:lpstr>
      <vt:lpstr>ÚVOD</vt:lpstr>
      <vt:lpstr>Prezentace vybraných sociálních služeb  </vt:lpstr>
      <vt:lpstr>Prezentace dosavadních výstupů Nedostatky – děti, mládež, rodiny s dětmi</vt:lpstr>
      <vt:lpstr>Prezentace dosavadních výstupů Nedostatky – ostatní osoby ohrožené SV</vt:lpstr>
      <vt:lpstr>Prezentace dosavadních výstupů Nedostatky – napříč cílovými skupinami</vt:lpstr>
      <vt:lpstr>Střednědobý komunitní Plán v návaznosti na zjištěné problémy</vt:lpstr>
      <vt:lpstr>CO NÁS ještě ČEKÁ?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eduard.sispela@cpkp.cz</dc:creator>
  <cp:lastModifiedBy>Eduard Šišpela</cp:lastModifiedBy>
  <cp:revision>207</cp:revision>
  <dcterms:created xsi:type="dcterms:W3CDTF">2021-05-07T08:18:23Z</dcterms:created>
  <dcterms:modified xsi:type="dcterms:W3CDTF">2024-02-27T15:09:08Z</dcterms:modified>
</cp:coreProperties>
</file>