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80" r:id="rId2"/>
    <p:sldId id="283" r:id="rId3"/>
    <p:sldId id="289" r:id="rId4"/>
    <p:sldId id="290" r:id="rId5"/>
    <p:sldId id="300" r:id="rId6"/>
    <p:sldId id="301" r:id="rId7"/>
    <p:sldId id="292" r:id="rId8"/>
    <p:sldId id="293" r:id="rId9"/>
    <p:sldId id="294" r:id="rId10"/>
    <p:sldId id="295" r:id="rId11"/>
    <p:sldId id="296" r:id="rId12"/>
    <p:sldId id="299" r:id="rId13"/>
    <p:sldId id="302" r:id="rId14"/>
    <p:sldId id="303" r:id="rId15"/>
    <p:sldId id="304" r:id="rId16"/>
    <p:sldId id="305" r:id="rId17"/>
    <p:sldId id="306" r:id="rId18"/>
    <p:sldId id="279" r:id="rId19"/>
  </p:sldIdLst>
  <p:sldSz cx="9144000" cy="685482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D300"/>
    <a:srgbClr val="D5C700"/>
    <a:srgbClr val="00577E"/>
    <a:srgbClr val="FFFFFF"/>
    <a:srgbClr val="F9F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32" autoAdjust="0"/>
    <p:restoredTop sz="94554" autoAdjust="0"/>
  </p:normalViewPr>
  <p:slideViewPr>
    <p:cSldViewPr>
      <p:cViewPr>
        <p:scale>
          <a:sx n="70" d="100"/>
          <a:sy n="70" d="100"/>
        </p:scale>
        <p:origin x="-600" y="-245"/>
      </p:cViewPr>
      <p:guideLst>
        <p:guide orient="horz" pos="2159"/>
        <p:guide pos="2880"/>
      </p:guideLst>
    </p:cSldViewPr>
  </p:slideViewPr>
  <p:outlineViewPr>
    <p:cViewPr>
      <p:scale>
        <a:sx n="33" d="100"/>
        <a:sy n="33" d="100"/>
      </p:scale>
      <p:origin x="0" y="48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D0685E-4C7D-43DA-A5CC-0B0D5026355F}" type="datetimeFigureOut">
              <a:rPr lang="en-GB" smtClean="0"/>
              <a:pPr/>
              <a:t>04/09/2017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5853F6-AE1D-4F34-9804-4AB3DFEE84B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5161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49DECF-E2E1-45E8-859C-FEAD4E825524}" type="datetimeFigureOut">
              <a:rPr lang="cs-CZ" smtClean="0"/>
              <a:pPr/>
              <a:t>4.9.2017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5231A-2E65-41FA-9F31-176CA518759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4419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No Ima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800" y="2338916"/>
            <a:ext cx="5004152" cy="512699"/>
          </a:xfrm>
        </p:spPr>
        <p:txBody>
          <a:bodyPr lIns="0" tIns="0" rIns="0" bIns="0">
            <a:normAutofit/>
          </a:bodyPr>
          <a:lstStyle>
            <a:lvl1pPr>
              <a:lnSpc>
                <a:spcPts val="3600"/>
              </a:lnSpc>
              <a:defRPr sz="33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800" y="3058583"/>
            <a:ext cx="3708008" cy="647772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ts val="3600"/>
              </a:lnSpc>
              <a:buNone/>
              <a:defRPr sz="2300" i="1">
                <a:solidFill>
                  <a:srgbClr val="C7D3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7" name="NameBox"/>
          <p:cNvSpPr txBox="1"/>
          <p:nvPr userDrawn="1"/>
        </p:nvSpPr>
        <p:spPr>
          <a:xfrm>
            <a:off x="936000" y="4075184"/>
            <a:ext cx="3312368" cy="20508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600"/>
              </a:lnSpc>
            </a:pPr>
            <a:endParaRPr lang="en-GB" sz="1200" dirty="0">
              <a:solidFill>
                <a:srgbClr val="00577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46800" y="4364038"/>
            <a:ext cx="3600450" cy="719137"/>
          </a:xfrm>
        </p:spPr>
        <p:txBody>
          <a:bodyPr lIns="0"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4" name="corpLogo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504000"/>
            <a:ext cx="24336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424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With Image">
    <p:bg>
      <p:bgPr>
        <a:blipFill dpi="0" rotWithShape="1">
          <a:blip r:embed="rId2" cstate="print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Projects\Royal Haskoning\Stock Images\Title-Slide-with-Image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3116"/>
            <a:ext cx="9144000" cy="6090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Projects\Royal HaskoningDHV\Docs from Designer\Dec 2012 Final\PNG\Combo1 Corporate\Title-Slide-with-pic-Combo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800" y="2338916"/>
            <a:ext cx="5004152" cy="512699"/>
          </a:xfrm>
        </p:spPr>
        <p:txBody>
          <a:bodyPr lIns="0" tIns="0" rIns="0" bIns="0">
            <a:normAutofit/>
          </a:bodyPr>
          <a:lstStyle>
            <a:lvl1pPr>
              <a:lnSpc>
                <a:spcPts val="3600"/>
              </a:lnSpc>
              <a:defRPr sz="33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800" y="3058583"/>
            <a:ext cx="3708008" cy="647772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ts val="3600"/>
              </a:lnSpc>
              <a:buNone/>
              <a:defRPr sz="2300" i="1">
                <a:solidFill>
                  <a:srgbClr val="C7D3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7" name="NameBox"/>
          <p:cNvSpPr txBox="1"/>
          <p:nvPr userDrawn="1"/>
        </p:nvSpPr>
        <p:spPr>
          <a:xfrm>
            <a:off x="936000" y="4075184"/>
            <a:ext cx="3312368" cy="20508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600"/>
              </a:lnSpc>
            </a:pPr>
            <a:endParaRPr lang="en-GB" sz="1200" dirty="0">
              <a:solidFill>
                <a:srgbClr val="00577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46800" y="4364038"/>
            <a:ext cx="3600450" cy="719137"/>
          </a:xfrm>
        </p:spPr>
        <p:txBody>
          <a:bodyPr lIns="0"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5" name="corpLogo"/>
          <p:cNvPicPr>
            <a:picLocks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504000"/>
            <a:ext cx="24336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17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6552000" cy="547464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671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6552000" cy="547464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00" y="1548000"/>
            <a:ext cx="7272352" cy="428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67999" y="1087200"/>
            <a:ext cx="7200000" cy="432000"/>
          </a:xfrm>
        </p:spPr>
        <p:txBody>
          <a:bodyPr tIns="0" rIns="0" bIns="0">
            <a:normAutofit/>
          </a:bodyPr>
          <a:lstStyle>
            <a:lvl1pPr marL="0" indent="0">
              <a:buNone/>
              <a:defRPr sz="2700" i="1"/>
            </a:lvl1pPr>
          </a:lstStyle>
          <a:p>
            <a:pPr lvl="0"/>
            <a:r>
              <a:rPr lang="en-GB" dirty="0" smtClean="0"/>
              <a:t>Second Line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3794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 cstate="print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Projects\Royal Haskoning\Stock Images\Section-Header.jpg"/>
          <p:cNvPicPr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0"/>
            <a:ext cx="8748464" cy="582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1080000"/>
            <a:ext cx="5256000" cy="468000"/>
          </a:xfrm>
        </p:spPr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544" y="1987200"/>
            <a:ext cx="4680000" cy="432000"/>
          </a:xfrm>
        </p:spPr>
        <p:txBody>
          <a:bodyPr>
            <a:noAutofit/>
          </a:bodyPr>
          <a:lstStyle>
            <a:lvl1pPr marL="0" indent="0">
              <a:buNone/>
              <a:defRPr sz="2700" i="1">
                <a:solidFill>
                  <a:srgbClr val="C7D300"/>
                </a:solidFill>
              </a:defRPr>
            </a:lvl1pPr>
          </a:lstStyle>
          <a:p>
            <a:pPr lvl="0"/>
            <a:r>
              <a:rPr lang="en-GB" dirty="0" smtClean="0"/>
              <a:t>Second Line</a:t>
            </a:r>
            <a:endParaRPr lang="en-GB" dirty="0"/>
          </a:p>
        </p:txBody>
      </p:sp>
      <p:cxnSp>
        <p:nvCxnSpPr>
          <p:cNvPr id="5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81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188000"/>
            <a:ext cx="9144000" cy="4644000"/>
          </a:xfrm>
          <a:prstGeom prst="rect">
            <a:avLst/>
          </a:prstGeom>
          <a:gradFill flip="none" rotWithShape="1">
            <a:gsLst>
              <a:gs pos="0">
                <a:srgbClr val="C7D300">
                  <a:lumMod val="15000"/>
                  <a:lumOff val="85000"/>
                </a:srgbClr>
              </a:gs>
              <a:gs pos="100000">
                <a:schemeClr val="bg1">
                  <a:alpha val="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87999"/>
            <a:ext cx="3600000" cy="464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7600" y="1188000"/>
            <a:ext cx="3600000" cy="464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5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31552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548000"/>
            <a:ext cx="9144000" cy="4284000"/>
          </a:xfrm>
          <a:prstGeom prst="rect">
            <a:avLst/>
          </a:prstGeom>
          <a:gradFill flip="none" rotWithShape="1">
            <a:gsLst>
              <a:gs pos="0">
                <a:srgbClr val="C7D300">
                  <a:lumMod val="15000"/>
                  <a:lumOff val="85000"/>
                </a:srgbClr>
              </a:gs>
              <a:gs pos="100000">
                <a:schemeClr val="bg1">
                  <a:alpha val="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48000"/>
            <a:ext cx="3600000" cy="428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7600" y="1548000"/>
            <a:ext cx="3600000" cy="428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67999" y="1087200"/>
            <a:ext cx="7200000" cy="432000"/>
          </a:xfrm>
        </p:spPr>
        <p:txBody>
          <a:bodyPr tIns="0" rIns="0" bIns="0">
            <a:normAutofit/>
          </a:bodyPr>
          <a:lstStyle>
            <a:lvl1pPr marL="0" indent="0">
              <a:buNone/>
              <a:defRPr sz="2700" i="1"/>
            </a:lvl1pPr>
          </a:lstStyle>
          <a:p>
            <a:pPr lvl="0"/>
            <a:r>
              <a:rPr lang="en-GB" dirty="0" smtClean="0"/>
              <a:t>Second Line</a:t>
            </a:r>
            <a:endParaRPr lang="en-GB" dirty="0"/>
          </a:p>
        </p:txBody>
      </p:sp>
      <p:cxnSp>
        <p:nvCxnSpPr>
          <p:cNvPr id="5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0956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Text &amp; Image">
    <p:bg>
      <p:bgPr>
        <a:solidFill>
          <a:srgbClr val="FF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Projects\Royal Haskoning\Stock Images\Two-Content-Text-and-Image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11"/>
          <a:stretch/>
        </p:blipFill>
        <p:spPr bwMode="auto">
          <a:xfrm>
            <a:off x="4572000" y="1188000"/>
            <a:ext cx="4572000" cy="4642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:\Projects\Royal Haskoning\file resources\RoyalHaskoningDHV\Company Style\PP Backgrounds\Corporate\Two Content - Text &amp; Image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0" y="1188000"/>
            <a:ext cx="4572000" cy="4642580"/>
          </a:xfrm>
          <a:prstGeom prst="rect">
            <a:avLst/>
          </a:prstGeom>
          <a:gradFill flip="none" rotWithShape="1">
            <a:gsLst>
              <a:gs pos="0">
                <a:srgbClr val="C7D300">
                  <a:lumMod val="15000"/>
                  <a:lumOff val="85000"/>
                </a:srgbClr>
              </a:gs>
              <a:gs pos="100000">
                <a:schemeClr val="bg1">
                  <a:alpha val="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88000"/>
            <a:ext cx="3600000" cy="464258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5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87624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Text &amp; Image With Subheading">
    <p:bg>
      <p:bgPr>
        <a:solidFill>
          <a:srgbClr val="FF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Projects\Royal Haskoning\Stock Images\Two-Content-Text-and-Image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7"/>
          <a:stretch/>
        </p:blipFill>
        <p:spPr bwMode="auto">
          <a:xfrm>
            <a:off x="4572000" y="1548000"/>
            <a:ext cx="4572000" cy="4282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Projects\Royal Haskoning\file resources\RoyalHaskoningDHV\Company Style\PP Backgrounds\Corporate\Two Content - Text &amp; Image With Subheading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0" y="1548000"/>
            <a:ext cx="4572000" cy="4282580"/>
          </a:xfrm>
          <a:prstGeom prst="rect">
            <a:avLst/>
          </a:prstGeom>
          <a:gradFill flip="none" rotWithShape="1">
            <a:gsLst>
              <a:gs pos="0">
                <a:srgbClr val="C7D300">
                  <a:lumMod val="15000"/>
                  <a:lumOff val="85000"/>
                </a:srgbClr>
              </a:gs>
              <a:gs pos="100000">
                <a:schemeClr val="bg1">
                  <a:alpha val="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48000"/>
            <a:ext cx="3600000" cy="428258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67999" y="1087200"/>
            <a:ext cx="7200000" cy="432000"/>
          </a:xfrm>
        </p:spPr>
        <p:txBody>
          <a:bodyPr tIns="0" rIns="0" bIns="0">
            <a:normAutofit/>
          </a:bodyPr>
          <a:lstStyle>
            <a:lvl1pPr marL="0" indent="0">
              <a:buNone/>
              <a:defRPr sz="2700" i="1"/>
            </a:lvl1pPr>
          </a:lstStyle>
          <a:p>
            <a:pPr lvl="0"/>
            <a:r>
              <a:rPr lang="en-GB" dirty="0" smtClean="0"/>
              <a:t>Second Line</a:t>
            </a:r>
            <a:endParaRPr lang="en-GB" dirty="0"/>
          </a:p>
        </p:txBody>
      </p:sp>
      <p:cxnSp>
        <p:nvCxnSpPr>
          <p:cNvPr id="4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5451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No Sha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87999"/>
            <a:ext cx="3600000" cy="464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7600" y="1188000"/>
            <a:ext cx="3600000" cy="464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5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4886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No Shade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48000"/>
            <a:ext cx="3600000" cy="428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7600" y="1548000"/>
            <a:ext cx="3600000" cy="42840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67999" y="1087200"/>
            <a:ext cx="7200000" cy="432000"/>
          </a:xfrm>
        </p:spPr>
        <p:txBody>
          <a:bodyPr tIns="0" rIns="0" bIns="0">
            <a:normAutofit/>
          </a:bodyPr>
          <a:lstStyle>
            <a:lvl1pPr marL="0" indent="0">
              <a:buNone/>
              <a:defRPr sz="2700" i="1"/>
            </a:lvl1pPr>
          </a:lstStyle>
          <a:p>
            <a:pPr lvl="0"/>
            <a:r>
              <a:rPr lang="en-GB" dirty="0" smtClean="0"/>
              <a:t>Second Line</a:t>
            </a:r>
            <a:endParaRPr lang="en-GB" dirty="0"/>
          </a:p>
        </p:txBody>
      </p:sp>
      <p:cxnSp>
        <p:nvCxnSpPr>
          <p:cNvPr id="5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5265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rgbClr val="FF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Projects\Royal Haskoning\Stock Images\Picture-With-Caption.jpg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7"/>
          <a:stretch/>
        </p:blipFill>
        <p:spPr bwMode="auto">
          <a:xfrm>
            <a:off x="0" y="0"/>
            <a:ext cx="9144000" cy="582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Projects\Royal Haskoning\file resources\RoyalHaskoningDHV\Company Style\PP Backgrounds\Corporate\Picture with Caption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68000" y="467999"/>
            <a:ext cx="3600000" cy="1440000"/>
          </a:xfrm>
          <a:solidFill>
            <a:srgbClr val="FFFFFF">
              <a:alpha val="80000"/>
            </a:srgbClr>
          </a:solidFill>
        </p:spPr>
        <p:txBody>
          <a:bodyPr anchor="ctr" anchorCtr="0">
            <a:normAutofit/>
          </a:bodyPr>
          <a:lstStyle>
            <a:lvl1pPr marL="0" indent="174625">
              <a:buFont typeface="Arial" pitchFamily="34" charset="0"/>
              <a:buChar char="&gt;"/>
              <a:defRPr sz="17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2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576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6552000" cy="547464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0268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6552272" cy="547464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67544" y="1087200"/>
            <a:ext cx="7200800" cy="432000"/>
          </a:xfrm>
        </p:spPr>
        <p:txBody>
          <a:bodyPr tIns="0" rIns="0" bIns="0">
            <a:normAutofit/>
          </a:bodyPr>
          <a:lstStyle>
            <a:lvl1pPr marL="0" indent="0">
              <a:buNone/>
              <a:defRPr sz="2700" i="1"/>
            </a:lvl1pPr>
          </a:lstStyle>
          <a:p>
            <a:pPr lvl="0"/>
            <a:r>
              <a:rPr lang="en-GB" dirty="0" smtClean="0"/>
              <a:t>Second Line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517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6552272" cy="5474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000" y="1188000"/>
            <a:ext cx="7272352" cy="4641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3"/>
          </p:nvPr>
        </p:nvSpPr>
        <p:spPr>
          <a:xfrm>
            <a:off x="720000" y="5986800"/>
            <a:ext cx="4320000" cy="1799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100"/>
              </a:lnSpc>
              <a:defRPr sz="1200">
                <a:solidFill>
                  <a:srgbClr val="00577E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7544" y="6347460"/>
            <a:ext cx="180000" cy="1799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C7D3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C31F7836-E4B3-4985-A8BA-D04AF4A8C90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Box"/>
          <p:cNvSpPr txBox="1"/>
          <p:nvPr userDrawn="1"/>
        </p:nvSpPr>
        <p:spPr>
          <a:xfrm>
            <a:off x="720000" y="6347460"/>
            <a:ext cx="4320000" cy="1799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endParaRPr lang="en-GB" sz="900" dirty="0">
              <a:solidFill>
                <a:srgbClr val="00577E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5829300"/>
            <a:ext cx="9144000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Logo"/>
          <p:cNvPicPr>
            <a:picLocks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401" y="6040801"/>
            <a:ext cx="1440000" cy="540000"/>
          </a:xfrm>
          <a:prstGeom prst="rect">
            <a:avLst/>
          </a:prstGeom>
        </p:spPr>
      </p:pic>
      <p:cxnSp>
        <p:nvCxnSpPr>
          <p:cNvPr id="8" name="seperatorBar"/>
          <p:cNvCxnSpPr/>
          <p:nvPr userDrawn="1"/>
        </p:nvCxnSpPr>
        <p:spPr>
          <a:xfrm>
            <a:off x="0" y="5828401"/>
            <a:ext cx="9144002" cy="0"/>
          </a:xfrm>
          <a:prstGeom prst="line">
            <a:avLst/>
          </a:prstGeom>
          <a:ln w="15875">
            <a:solidFill>
              <a:srgbClr val="005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684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74" r:id="rId4"/>
    <p:sldLayoutId id="2147483666" r:id="rId5"/>
    <p:sldLayoutId id="2147483672" r:id="rId6"/>
    <p:sldLayoutId id="2147483673" r:id="rId7"/>
    <p:sldLayoutId id="2147483663" r:id="rId8"/>
    <p:sldLayoutId id="2147483670" r:id="rId9"/>
    <p:sldLayoutId id="2147483664" r:id="rId10"/>
    <p:sldLayoutId id="2147483671" r:id="rId11"/>
    <p:sldLayoutId id="2147483667" r:id="rId12"/>
    <p:sldLayoutId id="2147483654" r:id="rId13"/>
    <p:sldLayoutId id="2147483669" r:id="rId1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rgbClr val="00577E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70000" indent="-270000" algn="l" defTabSz="914400" rtl="0" eaLnBrk="1" latinLnBrk="0" hangingPunct="1">
        <a:spcBef>
          <a:spcPts val="0"/>
        </a:spcBef>
        <a:buClr>
          <a:srgbClr val="C7D300"/>
        </a:buClr>
        <a:buSzPct val="80000"/>
        <a:buFont typeface="Wingdings" pitchFamily="2" charset="2"/>
        <a:buChar char="n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1pPr>
      <a:lvl2pPr marL="540000" indent="-270000" algn="l" defTabSz="914400" rtl="0" eaLnBrk="1" latinLnBrk="0" hangingPunct="1">
        <a:spcBef>
          <a:spcPts val="0"/>
        </a:spcBef>
        <a:buClr>
          <a:srgbClr val="C7D300"/>
        </a:buClr>
        <a:buSzPct val="70000"/>
        <a:buFont typeface="Wingdings" pitchFamily="2" charset="2"/>
        <a:buChar char="n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2pPr>
      <a:lvl3pPr marL="810000" indent="-270000" algn="l" defTabSz="914400" rtl="0" eaLnBrk="1" latinLnBrk="0" hangingPunct="1">
        <a:spcBef>
          <a:spcPts val="0"/>
        </a:spcBef>
        <a:buClr>
          <a:srgbClr val="C7D300"/>
        </a:buClr>
        <a:buSzPct val="70000"/>
        <a:buFont typeface="Wingdings" pitchFamily="2" charset="2"/>
        <a:buChar char="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3pPr>
      <a:lvl4pPr marL="1080000" indent="-270000" algn="l" defTabSz="914400" rtl="0" eaLnBrk="1" latinLnBrk="0" hangingPunct="1">
        <a:spcBef>
          <a:spcPts val="0"/>
        </a:spcBef>
        <a:buClr>
          <a:srgbClr val="C7D300"/>
        </a:buClr>
        <a:buSzPct val="70000"/>
        <a:buFont typeface="Wingdings" pitchFamily="2" charset="2"/>
        <a:buChar char="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4pPr>
      <a:lvl5pPr marL="1350000" indent="-270000" algn="l" defTabSz="914400" rtl="0" eaLnBrk="1" latinLnBrk="0" hangingPunct="1">
        <a:spcBef>
          <a:spcPts val="0"/>
        </a:spcBef>
        <a:buClr>
          <a:srgbClr val="C7D300"/>
        </a:buClr>
        <a:buSzPct val="70000"/>
        <a:buFont typeface="Wingdings" pitchFamily="2" charset="2"/>
        <a:buChar char=""/>
        <a:defRPr sz="1400" kern="1200">
          <a:solidFill>
            <a:srgbClr val="00577E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lukas.malac@rhdhv.com" TargetMode="External"/><Relationship Id="rId2" Type="http://schemas.openxmlformats.org/officeDocument/2006/relationships/hyperlink" Target="mailto:petra.chvatikova@rhdhv.com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800" y="1843236"/>
            <a:ext cx="5004152" cy="1008379"/>
          </a:xfrm>
        </p:spPr>
        <p:txBody>
          <a:bodyPr>
            <a:normAutofit/>
          </a:bodyPr>
          <a:lstStyle/>
          <a:p>
            <a:r>
              <a:rPr lang="cs-CZ" sz="3600" dirty="0"/>
              <a:t>Pracovní skupina č. </a:t>
            </a:r>
            <a:r>
              <a:rPr lang="cs-CZ" sz="3600" dirty="0" smtClean="0"/>
              <a:t>2:</a:t>
            </a:r>
            <a:r>
              <a:rPr lang="cs-CZ" sz="3600" dirty="0"/>
              <a:t/>
            </a:r>
            <a:br>
              <a:rPr lang="cs-CZ" sz="3600" dirty="0"/>
            </a:br>
            <a:r>
              <a:rPr lang="cs-CZ" sz="3600" dirty="0" smtClean="0"/>
              <a:t>Strategický skelet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800" y="2923356"/>
            <a:ext cx="4129256" cy="1080119"/>
          </a:xfrm>
        </p:spPr>
        <p:txBody>
          <a:bodyPr>
            <a:normAutofit/>
          </a:bodyPr>
          <a:lstStyle/>
          <a:p>
            <a:r>
              <a:rPr lang="cs-CZ" sz="2400" dirty="0" smtClean="0"/>
              <a:t>„Infrastruktura a životní prostředí“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cs-CZ" sz="1700" dirty="0" smtClean="0"/>
              <a:t>Nepomuk, 28. 6. 2017</a:t>
            </a:r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30905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7488376" cy="727164"/>
          </a:xfrm>
        </p:spPr>
        <p:txBody>
          <a:bodyPr>
            <a:normAutofit/>
          </a:bodyPr>
          <a:lstStyle/>
          <a:p>
            <a:pPr algn="ctr"/>
            <a:r>
              <a:rPr lang="cs-CZ" dirty="0" smtClean="0"/>
              <a:t>Aktuální stav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5204"/>
            <a:ext cx="7488832" cy="403244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cs-CZ" sz="2400" dirty="0" smtClean="0"/>
              <a:t>Zpracována první verze socio-ekonomického profilu města, odesláno k připomínkování</a:t>
            </a:r>
          </a:p>
          <a:p>
            <a:pPr>
              <a:spcAft>
                <a:spcPts val="600"/>
              </a:spcAft>
            </a:pPr>
            <a:r>
              <a:rPr lang="cs-CZ" sz="2400" dirty="0" smtClean="0"/>
              <a:t>Realizována a vyhodnocena dotazníková šetření, odesláno k připomínkování</a:t>
            </a:r>
          </a:p>
          <a:p>
            <a:pPr>
              <a:spcAft>
                <a:spcPts val="600"/>
              </a:spcAft>
            </a:pPr>
            <a:r>
              <a:rPr lang="cs-CZ" sz="2400" dirty="0" smtClean="0"/>
              <a:t>Uspořádáno veřejné projednání strategie</a:t>
            </a:r>
          </a:p>
          <a:p>
            <a:pPr>
              <a:spcAft>
                <a:spcPts val="600"/>
              </a:spcAft>
            </a:pPr>
            <a:r>
              <a:rPr lang="cs-CZ" sz="2400" dirty="0" smtClean="0"/>
              <a:t>Formulován a projednán návrh SWOT analýzy, odesláno k připomínkování</a:t>
            </a:r>
          </a:p>
          <a:p>
            <a:pPr>
              <a:spcAft>
                <a:spcPts val="600"/>
              </a:spcAft>
            </a:pPr>
            <a:r>
              <a:rPr lang="cs-CZ" sz="2400" dirty="0" smtClean="0"/>
              <a:t>Zpracovaný strategický skelet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0305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7632392" cy="5119652"/>
          </a:xfrm>
        </p:spPr>
        <p:txBody>
          <a:bodyPr anchor="ctr">
            <a:normAutofit/>
          </a:bodyPr>
          <a:lstStyle/>
          <a:p>
            <a:pPr algn="ctr"/>
            <a:r>
              <a:rPr lang="cs-CZ" altLang="cs-CZ" sz="3200" cap="all" dirty="0"/>
              <a:t>Strategická vize</a:t>
            </a:r>
            <a:r>
              <a:rPr lang="en-GB" sz="3200" dirty="0"/>
              <a:t/>
            </a:r>
            <a:br>
              <a:rPr lang="en-GB" sz="3200" dirty="0"/>
            </a:b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02642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Obecná východiska strategické vize</a:t>
            </a:r>
            <a:endParaRPr lang="cs-CZ" dirty="0"/>
          </a:p>
        </p:txBody>
      </p:sp>
      <p:sp>
        <p:nvSpPr>
          <p:cNvPr id="4" name="Zaoblený obdélník 3"/>
          <p:cNvSpPr/>
          <p:nvPr/>
        </p:nvSpPr>
        <p:spPr>
          <a:xfrm>
            <a:off x="35496" y="1628800"/>
            <a:ext cx="2808312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smtClean="0"/>
              <a:t>Příjemné </a:t>
            </a:r>
            <a:r>
              <a:rPr lang="cs-CZ" sz="1600" dirty="0"/>
              <a:t>životní prostředí, malebná okolní krajina nabízející možnost pro relaxaci a </a:t>
            </a:r>
            <a:r>
              <a:rPr lang="cs-CZ" sz="1600" dirty="0" smtClean="0"/>
              <a:t>odpočinek</a:t>
            </a:r>
            <a:endParaRPr lang="cs-CZ" sz="1600" dirty="0"/>
          </a:p>
        </p:txBody>
      </p:sp>
      <p:sp>
        <p:nvSpPr>
          <p:cNvPr id="5" name="Zaoblený obdélník 4"/>
          <p:cNvSpPr/>
          <p:nvPr/>
        </p:nvSpPr>
        <p:spPr>
          <a:xfrm>
            <a:off x="35496" y="2852936"/>
            <a:ext cx="2808312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smtClean="0"/>
              <a:t>Dobré </a:t>
            </a:r>
            <a:r>
              <a:rPr lang="cs-CZ" sz="1600" dirty="0"/>
              <a:t>dopravní spojení do významných okolních center (za prací, do škol</a:t>
            </a:r>
            <a:r>
              <a:rPr lang="cs-CZ" sz="1600" dirty="0" smtClean="0"/>
              <a:t>)</a:t>
            </a:r>
            <a:endParaRPr lang="cs-CZ" sz="1600" dirty="0"/>
          </a:p>
        </p:txBody>
      </p:sp>
      <p:sp>
        <p:nvSpPr>
          <p:cNvPr id="6" name="Zaoblený obdélník 5"/>
          <p:cNvSpPr/>
          <p:nvPr/>
        </p:nvSpPr>
        <p:spPr>
          <a:xfrm>
            <a:off x="0" y="3931468"/>
            <a:ext cx="2771800" cy="15841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 smtClean="0"/>
              <a:t>Charakter </a:t>
            </a:r>
            <a:r>
              <a:rPr lang="cs-CZ" sz="1400" dirty="0"/>
              <a:t>Nepomuku „na hranici vesnice a města“, kde jsou v dostatečné míře dostupné základní služby a zároveň je alespoň částečně zachována </a:t>
            </a:r>
            <a:r>
              <a:rPr lang="cs-CZ" sz="1400" dirty="0" smtClean="0"/>
              <a:t>vesnická pospolitost obyvatel</a:t>
            </a:r>
            <a:endParaRPr lang="cs-CZ" sz="1400" dirty="0"/>
          </a:p>
        </p:txBody>
      </p:sp>
      <p:sp>
        <p:nvSpPr>
          <p:cNvPr id="7" name="Zaoblený obdélník 6"/>
          <p:cNvSpPr/>
          <p:nvPr/>
        </p:nvSpPr>
        <p:spPr>
          <a:xfrm>
            <a:off x="35496" y="5659660"/>
            <a:ext cx="2808312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smtClean="0"/>
              <a:t>Nabídka </a:t>
            </a:r>
            <a:r>
              <a:rPr lang="cs-CZ" sz="1600" dirty="0"/>
              <a:t>kulturních a společenských akcí, aktivity města rozvíjející kulturní a společenský </a:t>
            </a:r>
            <a:r>
              <a:rPr lang="cs-CZ" sz="1600" dirty="0" smtClean="0"/>
              <a:t>život</a:t>
            </a:r>
            <a:endParaRPr lang="cs-CZ" sz="1600" dirty="0"/>
          </a:p>
        </p:txBody>
      </p:sp>
      <p:sp>
        <p:nvSpPr>
          <p:cNvPr id="8" name="Obdélník 7"/>
          <p:cNvSpPr/>
          <p:nvPr/>
        </p:nvSpPr>
        <p:spPr>
          <a:xfrm>
            <a:off x="3275856" y="1700808"/>
            <a:ext cx="2520280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Místní ekonomický rozvoj 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3275856" y="2635324"/>
            <a:ext cx="2520280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Cestovní ruch 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10" name="Obdélník 9"/>
          <p:cNvSpPr/>
          <p:nvPr/>
        </p:nvSpPr>
        <p:spPr>
          <a:xfrm>
            <a:off x="3275856" y="3571428"/>
            <a:ext cx="2520280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Kvalita života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3275856" y="4509120"/>
            <a:ext cx="2520280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Infrastruktura a životní prostředí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12" name="Obdélník 11"/>
          <p:cNvSpPr/>
          <p:nvPr/>
        </p:nvSpPr>
        <p:spPr>
          <a:xfrm>
            <a:off x="3275856" y="5517232"/>
            <a:ext cx="2520280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Veřejná správa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13" name="Zaoblený obdélník 12"/>
          <p:cNvSpPr/>
          <p:nvPr/>
        </p:nvSpPr>
        <p:spPr>
          <a:xfrm>
            <a:off x="6263680" y="1628800"/>
            <a:ext cx="2808312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nedostatek pracovních příležitostí</a:t>
            </a:r>
          </a:p>
        </p:txBody>
      </p:sp>
      <p:sp>
        <p:nvSpPr>
          <p:cNvPr id="14" name="Zaoblený obdélník 13"/>
          <p:cNvSpPr/>
          <p:nvPr/>
        </p:nvSpPr>
        <p:spPr>
          <a:xfrm>
            <a:off x="6263680" y="2852936"/>
            <a:ext cx="2808312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chybějící obchody a služba, nízká kvalita stávajících</a:t>
            </a:r>
          </a:p>
        </p:txBody>
      </p:sp>
      <p:sp>
        <p:nvSpPr>
          <p:cNvPr id="15" name="Zaoblený obdélník 14"/>
          <p:cNvSpPr/>
          <p:nvPr/>
        </p:nvSpPr>
        <p:spPr>
          <a:xfrm>
            <a:off x="6263680" y="3933056"/>
            <a:ext cx="2808312" cy="1440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nedostatečná infrastruktura a nabídka volnočasových aktivit</a:t>
            </a:r>
          </a:p>
        </p:txBody>
      </p:sp>
      <p:sp>
        <p:nvSpPr>
          <p:cNvPr id="16" name="Zaoblený obdélník 15"/>
          <p:cNvSpPr/>
          <p:nvPr/>
        </p:nvSpPr>
        <p:spPr>
          <a:xfrm>
            <a:off x="6263680" y="5517232"/>
            <a:ext cx="2808312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dopravní obslužnost</a:t>
            </a:r>
          </a:p>
        </p:txBody>
      </p:sp>
      <p:cxnSp>
        <p:nvCxnSpPr>
          <p:cNvPr id="18" name="Přímá spojovací šipka 17"/>
          <p:cNvCxnSpPr>
            <a:stCxn id="4" idx="3"/>
            <a:endCxn id="11" idx="1"/>
          </p:cNvCxnSpPr>
          <p:nvPr/>
        </p:nvCxnSpPr>
        <p:spPr>
          <a:xfrm>
            <a:off x="2843808" y="2168860"/>
            <a:ext cx="432048" cy="273630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šipka 19"/>
          <p:cNvCxnSpPr>
            <a:stCxn id="4" idx="3"/>
            <a:endCxn id="9" idx="1"/>
          </p:cNvCxnSpPr>
          <p:nvPr/>
        </p:nvCxnSpPr>
        <p:spPr>
          <a:xfrm>
            <a:off x="2843808" y="2168860"/>
            <a:ext cx="432048" cy="86250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šipka 21"/>
          <p:cNvCxnSpPr>
            <a:stCxn id="4" idx="3"/>
            <a:endCxn id="8" idx="1"/>
          </p:cNvCxnSpPr>
          <p:nvPr/>
        </p:nvCxnSpPr>
        <p:spPr>
          <a:xfrm flipV="1">
            <a:off x="2843808" y="2096852"/>
            <a:ext cx="432048" cy="7200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ovací šipka 23"/>
          <p:cNvCxnSpPr>
            <a:stCxn id="4" idx="3"/>
            <a:endCxn id="10" idx="1"/>
          </p:cNvCxnSpPr>
          <p:nvPr/>
        </p:nvCxnSpPr>
        <p:spPr>
          <a:xfrm>
            <a:off x="2843808" y="2168860"/>
            <a:ext cx="432048" cy="179861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Přímá spojovací šipka 25"/>
          <p:cNvCxnSpPr>
            <a:stCxn id="5" idx="3"/>
            <a:endCxn id="8" idx="1"/>
          </p:cNvCxnSpPr>
          <p:nvPr/>
        </p:nvCxnSpPr>
        <p:spPr>
          <a:xfrm flipV="1">
            <a:off x="2843808" y="2096852"/>
            <a:ext cx="432048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římá spojovací šipka 27"/>
          <p:cNvCxnSpPr>
            <a:stCxn id="5" idx="3"/>
            <a:endCxn id="11" idx="1"/>
          </p:cNvCxnSpPr>
          <p:nvPr/>
        </p:nvCxnSpPr>
        <p:spPr>
          <a:xfrm>
            <a:off x="2843808" y="3320988"/>
            <a:ext cx="432048" cy="15841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ovací šipka 29"/>
          <p:cNvCxnSpPr>
            <a:stCxn id="6" idx="3"/>
            <a:endCxn id="9" idx="1"/>
          </p:cNvCxnSpPr>
          <p:nvPr/>
        </p:nvCxnSpPr>
        <p:spPr>
          <a:xfrm flipV="1">
            <a:off x="2771800" y="3031368"/>
            <a:ext cx="504056" cy="16921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římá spojovací šipka 32"/>
          <p:cNvCxnSpPr>
            <a:stCxn id="7" idx="3"/>
            <a:endCxn id="9" idx="1"/>
          </p:cNvCxnSpPr>
          <p:nvPr/>
        </p:nvCxnSpPr>
        <p:spPr>
          <a:xfrm flipV="1">
            <a:off x="2843808" y="3031368"/>
            <a:ext cx="432048" cy="3132348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Přímá spojovací šipka 36"/>
          <p:cNvCxnSpPr>
            <a:stCxn id="7" idx="3"/>
            <a:endCxn id="12" idx="1"/>
          </p:cNvCxnSpPr>
          <p:nvPr/>
        </p:nvCxnSpPr>
        <p:spPr>
          <a:xfrm flipV="1">
            <a:off x="2843808" y="5913276"/>
            <a:ext cx="432048" cy="25044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Přímá spojovací šipka 38"/>
          <p:cNvCxnSpPr>
            <a:stCxn id="7" idx="3"/>
            <a:endCxn id="8" idx="1"/>
          </p:cNvCxnSpPr>
          <p:nvPr/>
        </p:nvCxnSpPr>
        <p:spPr>
          <a:xfrm flipV="1">
            <a:off x="2843808" y="2096852"/>
            <a:ext cx="432048" cy="4066864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Přímá spojovací šipka 62"/>
          <p:cNvCxnSpPr>
            <a:stCxn id="13" idx="1"/>
            <a:endCxn id="8" idx="3"/>
          </p:cNvCxnSpPr>
          <p:nvPr/>
        </p:nvCxnSpPr>
        <p:spPr>
          <a:xfrm flipH="1" flipV="1">
            <a:off x="5796136" y="2096852"/>
            <a:ext cx="467544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Přímá spojovací šipka 66"/>
          <p:cNvCxnSpPr>
            <a:stCxn id="13" idx="1"/>
            <a:endCxn id="10" idx="3"/>
          </p:cNvCxnSpPr>
          <p:nvPr/>
        </p:nvCxnSpPr>
        <p:spPr>
          <a:xfrm flipH="1">
            <a:off x="5796136" y="2168860"/>
            <a:ext cx="467544" cy="17986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Přímá spojovací šipka 68"/>
          <p:cNvCxnSpPr>
            <a:stCxn id="13" idx="1"/>
            <a:endCxn id="9" idx="3"/>
          </p:cNvCxnSpPr>
          <p:nvPr/>
        </p:nvCxnSpPr>
        <p:spPr>
          <a:xfrm flipH="1">
            <a:off x="5796136" y="2168860"/>
            <a:ext cx="467544" cy="8625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Přímá spojovací šipka 70"/>
          <p:cNvCxnSpPr>
            <a:stCxn id="14" idx="1"/>
            <a:endCxn id="10" idx="3"/>
          </p:cNvCxnSpPr>
          <p:nvPr/>
        </p:nvCxnSpPr>
        <p:spPr>
          <a:xfrm flipH="1">
            <a:off x="5796136" y="3320988"/>
            <a:ext cx="467544" cy="6464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Přímá spojovací šipka 72"/>
          <p:cNvCxnSpPr>
            <a:stCxn id="14" idx="1"/>
            <a:endCxn id="9" idx="3"/>
          </p:cNvCxnSpPr>
          <p:nvPr/>
        </p:nvCxnSpPr>
        <p:spPr>
          <a:xfrm flipH="1" flipV="1">
            <a:off x="5796136" y="3031368"/>
            <a:ext cx="467544" cy="2896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Přímá spojovací šipka 76"/>
          <p:cNvCxnSpPr>
            <a:stCxn id="14" idx="1"/>
            <a:endCxn id="8" idx="3"/>
          </p:cNvCxnSpPr>
          <p:nvPr/>
        </p:nvCxnSpPr>
        <p:spPr>
          <a:xfrm flipH="1" flipV="1">
            <a:off x="5796136" y="2096852"/>
            <a:ext cx="467544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Přímá spojovací šipka 78"/>
          <p:cNvCxnSpPr>
            <a:stCxn id="15" idx="1"/>
            <a:endCxn id="10" idx="3"/>
          </p:cNvCxnSpPr>
          <p:nvPr/>
        </p:nvCxnSpPr>
        <p:spPr>
          <a:xfrm flipH="1" flipV="1">
            <a:off x="5796136" y="3967472"/>
            <a:ext cx="467544" cy="6856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Přímá spojovací šipka 80"/>
          <p:cNvCxnSpPr>
            <a:stCxn id="15" idx="1"/>
            <a:endCxn id="12" idx="3"/>
          </p:cNvCxnSpPr>
          <p:nvPr/>
        </p:nvCxnSpPr>
        <p:spPr>
          <a:xfrm flipH="1">
            <a:off x="5796136" y="4653136"/>
            <a:ext cx="467544" cy="12601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Přímá spojovací šipka 82"/>
          <p:cNvCxnSpPr>
            <a:stCxn id="15" idx="1"/>
            <a:endCxn id="11" idx="3"/>
          </p:cNvCxnSpPr>
          <p:nvPr/>
        </p:nvCxnSpPr>
        <p:spPr>
          <a:xfrm flipH="1">
            <a:off x="5796136" y="4653136"/>
            <a:ext cx="467544" cy="2520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Přímá spojovací šipka 84"/>
          <p:cNvCxnSpPr>
            <a:stCxn id="16" idx="1"/>
            <a:endCxn id="11" idx="3"/>
          </p:cNvCxnSpPr>
          <p:nvPr/>
        </p:nvCxnSpPr>
        <p:spPr>
          <a:xfrm flipH="1" flipV="1">
            <a:off x="5796136" y="4905164"/>
            <a:ext cx="467544" cy="1116124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Přímá spojovací šipka 86"/>
          <p:cNvCxnSpPr>
            <a:stCxn id="16" idx="1"/>
            <a:endCxn id="9" idx="3"/>
          </p:cNvCxnSpPr>
          <p:nvPr/>
        </p:nvCxnSpPr>
        <p:spPr>
          <a:xfrm flipH="1" flipV="1">
            <a:off x="5796136" y="3031368"/>
            <a:ext cx="467544" cy="298992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487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Logika strategie (I)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smtClean="0"/>
              <a:t>Cílem taková „architektura“, která propojí strategický pohled a utilitární charakter dokumentu – ostře zacílená strategie, ale zároveň dostatečně široká tak, aby poskytovala oporu pro budoucí cíle a aktivity města (a umožňovala strategická rozhodnutí).</a:t>
            </a:r>
          </a:p>
          <a:p>
            <a:endParaRPr lang="cs-CZ" sz="2000" dirty="0" smtClean="0"/>
          </a:p>
          <a:p>
            <a:r>
              <a:rPr lang="cs-CZ" sz="2000" dirty="0" smtClean="0"/>
              <a:t>Dva přístupy ke strategii:</a:t>
            </a:r>
          </a:p>
          <a:p>
            <a:pPr lvl="1"/>
            <a:r>
              <a:rPr lang="cs-CZ" sz="2000" dirty="0" smtClean="0"/>
              <a:t>„Shora“ – definice vize na základě provedených analýz, jejich další rozpracování do specifických cílů, </a:t>
            </a:r>
            <a:r>
              <a:rPr lang="cs-CZ" sz="2000" dirty="0" err="1" smtClean="0"/>
              <a:t>atd</a:t>
            </a:r>
            <a:r>
              <a:rPr lang="cs-CZ" sz="2000" dirty="0" smtClean="0"/>
              <a:t>:</a:t>
            </a:r>
          </a:p>
          <a:p>
            <a:pPr marL="270000" lvl="1" indent="0">
              <a:buNone/>
            </a:pPr>
            <a:endParaRPr lang="cs-CZ" sz="500" dirty="0" smtClean="0"/>
          </a:p>
          <a:p>
            <a:pPr marL="270000" lvl="1" indent="0" algn="ctr">
              <a:buNone/>
            </a:pPr>
            <a:r>
              <a:rPr lang="cs-CZ" sz="2000" dirty="0" smtClean="0"/>
              <a:t>STRATEGICKÁ VIZE </a:t>
            </a:r>
            <a:r>
              <a:rPr lang="cs-CZ" sz="2000" dirty="0" smtClean="0">
                <a:sym typeface="Symbol"/>
              </a:rPr>
              <a:t> SPECIFICKÉ CÍLE</a:t>
            </a:r>
            <a:endParaRPr lang="cs-CZ" sz="2000" dirty="0" smtClean="0"/>
          </a:p>
          <a:p>
            <a:pPr marL="270000" lvl="1" indent="0">
              <a:buNone/>
            </a:pPr>
            <a:endParaRPr lang="cs-CZ" sz="2000" dirty="0" smtClean="0"/>
          </a:p>
          <a:p>
            <a:pPr lvl="1"/>
            <a:r>
              <a:rPr lang="cs-CZ" sz="2000" dirty="0" smtClean="0"/>
              <a:t>„Zdola“ – seskupování a třídění témat, která jsou pro město relevantní a budou v následujícím období řešena</a:t>
            </a:r>
          </a:p>
          <a:p>
            <a:pPr marL="270000" lvl="1" indent="0">
              <a:buNone/>
            </a:pPr>
            <a:endParaRPr lang="cs-CZ" sz="500" dirty="0" smtClean="0"/>
          </a:p>
          <a:p>
            <a:pPr marL="270000" lvl="1" indent="0" algn="ctr">
              <a:buNone/>
            </a:pPr>
            <a:r>
              <a:rPr lang="cs-CZ" sz="2000" dirty="0" smtClean="0"/>
              <a:t>OPATŘENÍ </a:t>
            </a:r>
            <a:r>
              <a:rPr lang="cs-CZ" sz="2000" dirty="0" smtClean="0">
                <a:sym typeface="Symbol"/>
              </a:rPr>
              <a:t> PRIORITY  PRIORITNÍ OBLASTI</a:t>
            </a:r>
            <a:endParaRPr lang="cs-CZ" sz="2000" dirty="0" smtClean="0"/>
          </a:p>
          <a:p>
            <a:pPr lvl="1"/>
            <a:endParaRPr lang="cs-CZ" sz="2000" dirty="0"/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93535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Logika strategie (II)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r>
              <a:rPr lang="cs-CZ" sz="2000" u="sng" dirty="0" smtClean="0"/>
              <a:t>Propojení </a:t>
            </a:r>
            <a:r>
              <a:rPr lang="cs-CZ" sz="2000" dirty="0" smtClean="0"/>
              <a:t>obou přístupů: na úrovni priorit / opatření a specifických cílů</a:t>
            </a:r>
          </a:p>
          <a:p>
            <a:endParaRPr lang="cs-CZ" sz="2000" u="sng" dirty="0"/>
          </a:p>
          <a:p>
            <a:pPr marL="0" indent="0">
              <a:buNone/>
            </a:pPr>
            <a:r>
              <a:rPr lang="cs-CZ" sz="2000" dirty="0" smtClean="0"/>
              <a:t>Příklad:</a:t>
            </a:r>
            <a:endParaRPr lang="cs-CZ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8031171"/>
              </p:ext>
            </p:extLst>
          </p:nvPr>
        </p:nvGraphicFramePr>
        <p:xfrm>
          <a:off x="1475656" y="2559724"/>
          <a:ext cx="6096000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Specifický cíl 1</a:t>
                      </a:r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C6D2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Specifický</a:t>
                      </a:r>
                      <a:r>
                        <a:rPr lang="cs-CZ" baseline="0" dirty="0" smtClean="0"/>
                        <a:t> cíl 2</a:t>
                      </a:r>
                      <a:endParaRPr lang="cs-CZ" dirty="0"/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C6D2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Specifický</a:t>
                      </a:r>
                      <a:r>
                        <a:rPr lang="cs-CZ" baseline="0" dirty="0" smtClean="0"/>
                        <a:t> cíl 3</a:t>
                      </a:r>
                      <a:endParaRPr lang="cs-CZ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C6D2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Priorita 1.1</a:t>
                      </a:r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solidFill>
                      <a:srgbClr val="0085A8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solidFill>
                      <a:srgbClr val="006B0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T w="12700" cmpd="sng">
                      <a:noFill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Priorita 1.2</a:t>
                      </a:r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rgbClr val="0085A8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6B0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Priorita 1.3</a:t>
                      </a:r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rgbClr val="0085A8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6B0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Priorita 2.1</a:t>
                      </a:r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rgbClr val="0085A8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6B0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Priorita 2.2</a:t>
                      </a:r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rgbClr val="0085A8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6B0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…</a:t>
                      </a:r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solidFill>
                      <a:srgbClr val="0085A8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B w="12700" cmpd="sng"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234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Vize: teze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sz="1800" dirty="0" smtClean="0"/>
              <a:t>Živé centrum regionu na rozhraní tří krajů, které odvážně rozvíjí vysokou kvalitu rezidenčního zázemí pro obyvatele města i regionu. Moderní město ve svých funkcích, správě a rezidenčních kvalitách; živé město kultury, sportu a společenského dění pro místní, obyvatele regionu i návštěvníky; stojící na historických základech.</a:t>
            </a:r>
          </a:p>
          <a:p>
            <a:pPr lvl="0"/>
            <a:r>
              <a:rPr lang="cs-CZ" sz="1800" dirty="0" smtClean="0"/>
              <a:t>Město, které iniciativně využívá bohatosti/rozmanitosti kulturního dědictví, přírodních kvalit podbrdské krajiny i inovací a moderních trendů v cestovním ruchu pro rozšíření nabídky pro návštěvníky a turisty, kteří v regionu zůstávají a rádi se do něj vracejí.</a:t>
            </a:r>
          </a:p>
          <a:p>
            <a:pPr lvl="0"/>
            <a:r>
              <a:rPr lang="cs-CZ" sz="1800" dirty="0" smtClean="0"/>
              <a:t>Město, které všemi dostupnými prostředky podporuje činorodost a podnikavost obyvatel, rozvíjí komunitu a její soudržnost a je ve svých funkcích vstřícné, přátelské a inovativní vůči jejich uživatelům</a:t>
            </a:r>
          </a:p>
          <a:p>
            <a:pPr>
              <a:buNone/>
            </a:pPr>
            <a:endParaRPr lang="cs-CZ" sz="1800" dirty="0" smtClean="0"/>
          </a:p>
          <a:p>
            <a:endParaRPr lang="cs-CZ" sz="1800" dirty="0" smtClean="0"/>
          </a:p>
          <a:p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345190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Specifické cíle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smtClean="0"/>
              <a:t>SC1: Nepomuk: město vyznačující se vysokou kvalitou svého fyzického prostředí, svých funkcí a služeb, které obyvatelům města i širšího regionu poskytuje.</a:t>
            </a:r>
          </a:p>
          <a:p>
            <a:endParaRPr lang="cs-CZ" sz="2000" dirty="0" smtClean="0"/>
          </a:p>
          <a:p>
            <a:r>
              <a:rPr lang="cs-CZ" sz="2000" dirty="0" smtClean="0"/>
              <a:t>SC2: Nepomuk / </a:t>
            </a:r>
            <a:r>
              <a:rPr lang="cs-CZ" sz="2000" dirty="0" err="1" smtClean="0"/>
              <a:t>Nepomucko</a:t>
            </a:r>
            <a:r>
              <a:rPr lang="cs-CZ" sz="2000" dirty="0" smtClean="0"/>
              <a:t>: atraktivní a živá destinace s historickou pamětí, kulturním dědictvím, pečující u svůj unikátní krajinný ráz a přírodní bohatství.</a:t>
            </a:r>
          </a:p>
          <a:p>
            <a:endParaRPr lang="cs-CZ" sz="2000" dirty="0" smtClean="0"/>
          </a:p>
          <a:p>
            <a:r>
              <a:rPr lang="cs-CZ" sz="2000" dirty="0" smtClean="0"/>
              <a:t>SC3: Nepomuk: spádové centrum regionu pro veřejné služby a občanskou vybavenost; dostupné a propojené se svým okolím; poskytující služby vysoké kvality se zřetelem na inovace a moderní trendy; město přátelské k malému a střednímu podnikání.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45513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7632392" cy="5119652"/>
          </a:xfrm>
        </p:spPr>
        <p:txBody>
          <a:bodyPr anchor="ctr">
            <a:normAutofit/>
          </a:bodyPr>
          <a:lstStyle/>
          <a:p>
            <a:pPr algn="ctr"/>
            <a:r>
              <a:rPr lang="cs-CZ" altLang="cs-CZ" sz="3200" cap="all" dirty="0" smtClean="0"/>
              <a:t>ZÁKLADNÍ STRUKTURA STRATEGIE </a:t>
            </a:r>
            <a:r>
              <a:rPr lang="cs-CZ" altLang="cs-CZ" sz="3200" dirty="0" smtClean="0"/>
              <a:t>(návrh)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41281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36065" y="2268854"/>
            <a:ext cx="7262433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036065" y="2268854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930902" y="2268855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630360" y="2268855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295323" y="2268855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14" idx="2"/>
          </p:cNvCxnSpPr>
          <p:nvPr/>
        </p:nvCxnSpPr>
        <p:spPr>
          <a:xfrm>
            <a:off x="4623369" y="1743473"/>
            <a:ext cx="0" cy="53181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1"/>
          <p:cNvSpPr txBox="1"/>
          <p:nvPr/>
        </p:nvSpPr>
        <p:spPr>
          <a:xfrm>
            <a:off x="3234306" y="1000949"/>
            <a:ext cx="2778125" cy="7425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4800" dirty="0">
                <a:effectLst/>
                <a:ea typeface="Calibri"/>
                <a:cs typeface="Times New Roman"/>
              </a:rPr>
              <a:t>VIZE</a:t>
            </a:r>
            <a:endParaRPr lang="cs-CZ" sz="1100" dirty="0">
              <a:effectLst/>
              <a:ea typeface="Calibri"/>
              <a:cs typeface="Times New Roman"/>
            </a:endParaRPr>
          </a:p>
        </p:txBody>
      </p:sp>
      <p:sp>
        <p:nvSpPr>
          <p:cNvPr id="7" name="Text Box 5"/>
          <p:cNvSpPr txBox="1"/>
          <p:nvPr/>
        </p:nvSpPr>
        <p:spPr>
          <a:xfrm>
            <a:off x="3898273" y="2989580"/>
            <a:ext cx="1462047" cy="159948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500" dirty="0" smtClean="0">
                <a:effectLst/>
                <a:ea typeface="Calibri"/>
                <a:cs typeface="Times New Roman"/>
              </a:rPr>
              <a:t>Kvalita života</a:t>
            </a:r>
            <a:endParaRPr lang="cs-CZ" sz="2500" dirty="0">
              <a:effectLst/>
              <a:ea typeface="Calibri"/>
              <a:cs typeface="Times New Roman"/>
            </a:endParaRPr>
          </a:p>
        </p:txBody>
      </p:sp>
      <p:sp>
        <p:nvSpPr>
          <p:cNvPr id="15" name="Text Box 6"/>
          <p:cNvSpPr txBox="1"/>
          <p:nvPr/>
        </p:nvSpPr>
        <p:spPr>
          <a:xfrm>
            <a:off x="7582688" y="2989580"/>
            <a:ext cx="1440032" cy="158996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500" dirty="0" smtClean="0">
                <a:effectLst/>
                <a:ea typeface="Calibri"/>
                <a:cs typeface="Times New Roman"/>
              </a:rPr>
              <a:t>Kvalitní veřejná správa</a:t>
            </a:r>
            <a:endParaRPr lang="cs-CZ" sz="1100" dirty="0">
              <a:effectLst/>
              <a:ea typeface="Calibri"/>
              <a:cs typeface="Times New Roman"/>
            </a:endParaRPr>
          </a:p>
        </p:txBody>
      </p:sp>
      <p:sp>
        <p:nvSpPr>
          <p:cNvPr id="6" name="Text Box 4"/>
          <p:cNvSpPr txBox="1"/>
          <p:nvPr/>
        </p:nvSpPr>
        <p:spPr>
          <a:xfrm>
            <a:off x="2195736" y="2973070"/>
            <a:ext cx="1455246" cy="160647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500" dirty="0" smtClean="0">
                <a:effectLst/>
                <a:ea typeface="Calibri"/>
                <a:cs typeface="Times New Roman"/>
              </a:rPr>
              <a:t>Cestovní ruch</a:t>
            </a:r>
            <a:endParaRPr lang="cs-CZ" sz="1100" dirty="0">
              <a:effectLst/>
              <a:ea typeface="Calibri"/>
              <a:cs typeface="Times New Roman"/>
            </a:endParaRPr>
          </a:p>
        </p:txBody>
      </p:sp>
      <p:sp>
        <p:nvSpPr>
          <p:cNvPr id="5" name="Text Box 2"/>
          <p:cNvSpPr txBox="1"/>
          <p:nvPr/>
        </p:nvSpPr>
        <p:spPr>
          <a:xfrm>
            <a:off x="107504" y="2964815"/>
            <a:ext cx="1857122" cy="161472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2500" dirty="0" smtClean="0">
                <a:ea typeface="Calibri"/>
                <a:cs typeface="Times New Roman"/>
              </a:rPr>
              <a:t>Místní ekonomický rozvoj</a:t>
            </a:r>
            <a:endParaRPr lang="cs-CZ" sz="1100" dirty="0">
              <a:effectLst/>
              <a:ea typeface="Calibri"/>
              <a:cs typeface="Times New Roman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6312199" y="2275284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5"/>
          <p:cNvSpPr txBox="1"/>
          <p:nvPr/>
        </p:nvSpPr>
        <p:spPr>
          <a:xfrm>
            <a:off x="5508104" y="2996009"/>
            <a:ext cx="1944216" cy="159948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450" dirty="0" smtClean="0">
                <a:effectLst/>
                <a:ea typeface="Calibri"/>
                <a:cs typeface="Times New Roman"/>
              </a:rPr>
              <a:t>Infrastruktura  a životní prostředí</a:t>
            </a:r>
            <a:endParaRPr lang="cs-CZ" sz="2450" dirty="0"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251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7632392" cy="5119652"/>
          </a:xfrm>
        </p:spPr>
        <p:txBody>
          <a:bodyPr anchor="ctr">
            <a:normAutofit/>
          </a:bodyPr>
          <a:lstStyle/>
          <a:p>
            <a:pPr algn="ctr"/>
            <a:r>
              <a:rPr lang="cs-CZ" sz="3200" dirty="0" smtClean="0"/>
              <a:t>INFRASTRUKTURA  A ŽIVOTNÍ PROSTŘEDÍ: NÁVRH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63984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36065" y="1454957"/>
            <a:ext cx="7262433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036065" y="1454957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930902" y="1454958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630360" y="1454958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295323" y="1454958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14" idx="2"/>
          </p:cNvCxnSpPr>
          <p:nvPr/>
        </p:nvCxnSpPr>
        <p:spPr>
          <a:xfrm>
            <a:off x="4623369" y="929576"/>
            <a:ext cx="0" cy="53181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1"/>
          <p:cNvSpPr txBox="1"/>
          <p:nvPr/>
        </p:nvSpPr>
        <p:spPr>
          <a:xfrm>
            <a:off x="3234306" y="187052"/>
            <a:ext cx="2778125" cy="7425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4800" dirty="0">
                <a:effectLst/>
                <a:ea typeface="Calibri"/>
                <a:cs typeface="Times New Roman"/>
              </a:rPr>
              <a:t>VIZE</a:t>
            </a:r>
            <a:endParaRPr lang="cs-CZ" sz="1100" dirty="0">
              <a:effectLst/>
              <a:ea typeface="Calibri"/>
              <a:cs typeface="Times New Roman"/>
            </a:endParaRPr>
          </a:p>
        </p:txBody>
      </p:sp>
      <p:sp>
        <p:nvSpPr>
          <p:cNvPr id="7" name="Text Box 5"/>
          <p:cNvSpPr txBox="1"/>
          <p:nvPr/>
        </p:nvSpPr>
        <p:spPr>
          <a:xfrm>
            <a:off x="3898273" y="2175684"/>
            <a:ext cx="1462047" cy="117972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000" dirty="0" smtClean="0">
                <a:effectLst/>
                <a:ea typeface="Calibri"/>
                <a:cs typeface="Times New Roman"/>
              </a:rPr>
              <a:t>Kvalita života</a:t>
            </a:r>
            <a:endParaRPr lang="cs-CZ" sz="2000" dirty="0">
              <a:effectLst/>
              <a:ea typeface="Calibri"/>
              <a:cs typeface="Times New Roman"/>
            </a:endParaRPr>
          </a:p>
        </p:txBody>
      </p:sp>
      <p:sp>
        <p:nvSpPr>
          <p:cNvPr id="15" name="Text Box 6"/>
          <p:cNvSpPr txBox="1"/>
          <p:nvPr/>
        </p:nvSpPr>
        <p:spPr>
          <a:xfrm>
            <a:off x="7582688" y="2175683"/>
            <a:ext cx="1440032" cy="117972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000" dirty="0" smtClean="0">
                <a:effectLst/>
                <a:ea typeface="Calibri"/>
                <a:cs typeface="Times New Roman"/>
              </a:rPr>
              <a:t>Kvalitní veřejná správa</a:t>
            </a:r>
            <a:endParaRPr lang="cs-CZ" sz="2000" dirty="0">
              <a:effectLst/>
              <a:ea typeface="Calibri"/>
              <a:cs typeface="Times New Roman"/>
            </a:endParaRPr>
          </a:p>
        </p:txBody>
      </p:sp>
      <p:sp>
        <p:nvSpPr>
          <p:cNvPr id="6" name="Text Box 4"/>
          <p:cNvSpPr txBox="1"/>
          <p:nvPr/>
        </p:nvSpPr>
        <p:spPr>
          <a:xfrm>
            <a:off x="2195736" y="2159173"/>
            <a:ext cx="1455246" cy="11962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000" dirty="0" smtClean="0">
                <a:effectLst/>
                <a:ea typeface="Calibri"/>
                <a:cs typeface="Times New Roman"/>
              </a:rPr>
              <a:t>Cestovní ruch</a:t>
            </a:r>
            <a:endParaRPr lang="cs-CZ" sz="2000" dirty="0">
              <a:effectLst/>
              <a:ea typeface="Calibri"/>
              <a:cs typeface="Times New Roman"/>
            </a:endParaRPr>
          </a:p>
        </p:txBody>
      </p:sp>
      <p:sp>
        <p:nvSpPr>
          <p:cNvPr id="5" name="Text Box 2"/>
          <p:cNvSpPr txBox="1"/>
          <p:nvPr/>
        </p:nvSpPr>
        <p:spPr>
          <a:xfrm>
            <a:off x="107504" y="2150919"/>
            <a:ext cx="1857122" cy="12044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2000" dirty="0" smtClean="0">
                <a:ea typeface="Calibri"/>
                <a:cs typeface="Times New Roman"/>
              </a:rPr>
              <a:t>Místní ekonomický rozvoj</a:t>
            </a:r>
            <a:endParaRPr lang="cs-CZ" sz="2000" dirty="0">
              <a:effectLst/>
              <a:ea typeface="Calibri"/>
              <a:cs typeface="Times New Roman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6312199" y="1461387"/>
            <a:ext cx="0" cy="10348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5"/>
          <p:cNvSpPr txBox="1"/>
          <p:nvPr/>
        </p:nvSpPr>
        <p:spPr>
          <a:xfrm>
            <a:off x="5508104" y="2182113"/>
            <a:ext cx="1944216" cy="1173294"/>
          </a:xfrm>
          <a:prstGeom prst="rec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000" dirty="0" smtClean="0">
                <a:effectLst/>
                <a:ea typeface="Calibri"/>
                <a:cs typeface="Times New Roman"/>
              </a:rPr>
              <a:t>Infrastruktura  a životní prostředí</a:t>
            </a:r>
            <a:endParaRPr lang="cs-CZ" sz="2000" dirty="0">
              <a:effectLst/>
              <a:ea typeface="Calibri"/>
              <a:cs typeface="Times New Roman"/>
            </a:endParaRPr>
          </a:p>
        </p:txBody>
      </p:sp>
      <p:sp>
        <p:nvSpPr>
          <p:cNvPr id="17" name="Text Box 16"/>
          <p:cNvSpPr txBox="1"/>
          <p:nvPr/>
        </p:nvSpPr>
        <p:spPr>
          <a:xfrm>
            <a:off x="2987824" y="3830622"/>
            <a:ext cx="2590504" cy="100811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1600" dirty="0" smtClean="0"/>
              <a:t>Bezpečná a dostupná doprava pro všechny skupiny obyvatel</a:t>
            </a:r>
            <a:endParaRPr lang="cs-CZ" sz="1600" dirty="0">
              <a:effectLst/>
              <a:ea typeface="Calibri"/>
              <a:cs typeface="Times New Roman"/>
            </a:endParaRPr>
          </a:p>
        </p:txBody>
      </p:sp>
      <p:sp>
        <p:nvSpPr>
          <p:cNvPr id="21" name="Text Box 16"/>
          <p:cNvSpPr txBox="1"/>
          <p:nvPr/>
        </p:nvSpPr>
        <p:spPr>
          <a:xfrm>
            <a:off x="2987824" y="4982750"/>
            <a:ext cx="2590505" cy="6769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1600" dirty="0" smtClean="0"/>
              <a:t>Veřejná doprava</a:t>
            </a:r>
            <a:endParaRPr lang="cs-CZ" sz="1600" dirty="0">
              <a:effectLst/>
              <a:ea typeface="Calibri"/>
              <a:cs typeface="Times New Roman"/>
            </a:endParaRPr>
          </a:p>
        </p:txBody>
      </p:sp>
      <p:sp>
        <p:nvSpPr>
          <p:cNvPr id="29" name="Text Box 16"/>
          <p:cNvSpPr txBox="1"/>
          <p:nvPr/>
        </p:nvSpPr>
        <p:spPr>
          <a:xfrm>
            <a:off x="5796136" y="3830622"/>
            <a:ext cx="3240360" cy="6769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1600" dirty="0" smtClean="0"/>
              <a:t>Budování a péče o technickou infrastrukturu a sítě </a:t>
            </a:r>
            <a:endParaRPr lang="cs-CZ" sz="1600" dirty="0">
              <a:effectLst/>
              <a:ea typeface="Calibri"/>
              <a:cs typeface="Times New Roman"/>
            </a:endParaRPr>
          </a:p>
        </p:txBody>
      </p:sp>
      <p:sp>
        <p:nvSpPr>
          <p:cNvPr id="31" name="Text Box 16"/>
          <p:cNvSpPr txBox="1"/>
          <p:nvPr/>
        </p:nvSpPr>
        <p:spPr>
          <a:xfrm>
            <a:off x="5796136" y="4694718"/>
            <a:ext cx="3240360" cy="86409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1600" dirty="0" smtClean="0"/>
              <a:t>Oživení města a jeho centra – vytváření motivující městské kvality</a:t>
            </a:r>
            <a:endParaRPr lang="cs-CZ" sz="1600" dirty="0">
              <a:effectLst/>
              <a:ea typeface="Calibri"/>
              <a:cs typeface="Times New Roman"/>
            </a:endParaRPr>
          </a:p>
        </p:txBody>
      </p:sp>
      <p:sp>
        <p:nvSpPr>
          <p:cNvPr id="28" name="Text Box 16"/>
          <p:cNvSpPr txBox="1"/>
          <p:nvPr/>
        </p:nvSpPr>
        <p:spPr>
          <a:xfrm>
            <a:off x="2987824" y="5774838"/>
            <a:ext cx="2592288" cy="6769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1600" dirty="0" smtClean="0">
                <a:ea typeface="Calibri"/>
                <a:cs typeface="Times New Roman"/>
              </a:rPr>
              <a:t>Životní prostředí </a:t>
            </a:r>
            <a:endParaRPr lang="cs-CZ" sz="1600" dirty="0">
              <a:effectLst/>
              <a:ea typeface="Calibri"/>
              <a:cs typeface="Times New Roman"/>
            </a:endParaRPr>
          </a:p>
        </p:txBody>
      </p:sp>
      <p:cxnSp>
        <p:nvCxnSpPr>
          <p:cNvPr id="34" name="Přímá spojovací čára 33"/>
          <p:cNvCxnSpPr/>
          <p:nvPr/>
        </p:nvCxnSpPr>
        <p:spPr>
          <a:xfrm>
            <a:off x="3563888" y="3643436"/>
            <a:ext cx="48245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Přímá spojovací šipka 35"/>
          <p:cNvCxnSpPr/>
          <p:nvPr/>
        </p:nvCxnSpPr>
        <p:spPr>
          <a:xfrm>
            <a:off x="3563888" y="3643436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Přímá spojovací šipka 36"/>
          <p:cNvCxnSpPr/>
          <p:nvPr/>
        </p:nvCxnSpPr>
        <p:spPr>
          <a:xfrm>
            <a:off x="8388424" y="3643436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Přímá spojovací šipka 37"/>
          <p:cNvCxnSpPr/>
          <p:nvPr/>
        </p:nvCxnSpPr>
        <p:spPr>
          <a:xfrm>
            <a:off x="6444208" y="3427412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931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000" y="331068"/>
            <a:ext cx="7704400" cy="547464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Bezpečná a dostupná doprava pro všechny skupiny obyvatel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cs-CZ" sz="1800" dirty="0" smtClean="0"/>
              <a:t>Zpracování koncepce dopravy ve městě Nepomuk</a:t>
            </a:r>
          </a:p>
          <a:p>
            <a:pPr marL="342900" indent="-342900">
              <a:buFont typeface="+mj-lt"/>
              <a:buAutoNum type="arabicPeriod"/>
            </a:pPr>
            <a:r>
              <a:rPr lang="cs-CZ" sz="1800" dirty="0" smtClean="0"/>
              <a:t>Budování a revitalizace infrastruktury pro bezmotorovou dopravu a podpora bezbariérové prostupnosti městem; vytváření podmínek pro bezpečnou </a:t>
            </a:r>
            <a:r>
              <a:rPr lang="cs-CZ" sz="1800" dirty="0" err="1" smtClean="0"/>
              <a:t>multimodální</a:t>
            </a:r>
            <a:r>
              <a:rPr lang="cs-CZ" sz="1800" dirty="0" smtClean="0"/>
              <a:t> dopravu </a:t>
            </a:r>
          </a:p>
          <a:p>
            <a:pPr marL="342900" indent="-342900">
              <a:buFont typeface="+mj-lt"/>
              <a:buAutoNum type="arabicPeriod"/>
            </a:pPr>
            <a:r>
              <a:rPr lang="cs-CZ" sz="1800" dirty="0" smtClean="0"/>
              <a:t>Budování a revitalizace cyklostezek a cyklotras </a:t>
            </a:r>
          </a:p>
          <a:p>
            <a:pPr marL="342900" indent="-342900">
              <a:buFont typeface="+mj-lt"/>
              <a:buAutoNum type="arabicPeriod"/>
            </a:pPr>
            <a:r>
              <a:rPr lang="cs-CZ" sz="1800" dirty="0" smtClean="0"/>
              <a:t>Opatření na zajištění bezpečnosti a plynulosti silničního provozu</a:t>
            </a:r>
          </a:p>
          <a:p>
            <a:pPr marL="342900" indent="-342900">
              <a:buFont typeface="+mj-lt"/>
              <a:buAutoNum type="arabicPeriod"/>
            </a:pPr>
            <a:r>
              <a:rPr lang="cs-CZ" sz="1800" dirty="0" smtClean="0"/>
              <a:t>Propojení průmyslových zón s komunikací  I/20 a odvedení nákladní dopravy ze zastavěného území</a:t>
            </a:r>
          </a:p>
          <a:p>
            <a:pPr marL="342900" indent="-342900">
              <a:buFont typeface="+mj-lt"/>
              <a:buAutoNum type="arabicPeriod"/>
            </a:pPr>
            <a:r>
              <a:rPr lang="cs-CZ" sz="1800" dirty="0" smtClean="0"/>
              <a:t>Dopravní napojení nových obytných zón na páteřní komunikace (pro automobily, pěší i cyklisty)</a:t>
            </a:r>
          </a:p>
          <a:p>
            <a:pPr marL="342900" indent="-342900">
              <a:buFont typeface="+mj-lt"/>
              <a:buAutoNum type="arabicPeriod"/>
            </a:pPr>
            <a:r>
              <a:rPr lang="cs-CZ" sz="1800" dirty="0" smtClean="0"/>
              <a:t>Zajištění dostatečných parkovacích kapacit (zejména na sídlištích a v okolí školy) </a:t>
            </a:r>
          </a:p>
          <a:p>
            <a:pPr marL="342900" indent="-342900">
              <a:buFont typeface="+mj-lt"/>
              <a:buAutoNum type="arabicPeriod"/>
            </a:pPr>
            <a:r>
              <a:rPr lang="cs-CZ" sz="1800" dirty="0" smtClean="0"/>
              <a:t>Rozvoj systému pro zajištění bezpečí obyvatel a návštěvníků města (kamerový systém, osvětlení atp.) </a:t>
            </a:r>
          </a:p>
          <a:p>
            <a:endParaRPr lang="cs-CZ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Rozvoj veřejné dopravy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cs-CZ" sz="1800" dirty="0" smtClean="0"/>
              <a:t>Rozvoj udržitelné veřejné dopravy (zejména na lince Nepomuk, město – Dvorec – Nepomuk, město,)</a:t>
            </a:r>
          </a:p>
          <a:p>
            <a:pPr marL="342900" indent="-342900">
              <a:buFont typeface="+mj-lt"/>
              <a:buAutoNum type="arabicPeriod"/>
            </a:pPr>
            <a:r>
              <a:rPr lang="cs-CZ" sz="1800" dirty="0" smtClean="0"/>
              <a:t>Podpora rozvoje dopravní dostupnosti města pro obyvatele okolních obcí a optimalizace napojení města na centra vyjížďky</a:t>
            </a:r>
          </a:p>
          <a:p>
            <a:pPr marL="342900" indent="-342900">
              <a:buFont typeface="+mj-lt"/>
              <a:buAutoNum type="arabicPeriod"/>
            </a:pPr>
            <a:r>
              <a:rPr lang="cs-CZ" sz="1800" dirty="0" smtClean="0"/>
              <a:t>Podpora dopravního napojení s ostatními ORP v okolí (zejména Klatovy, Přeštice) </a:t>
            </a:r>
          </a:p>
          <a:p>
            <a:endParaRPr lang="cs-CZ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000" y="359668"/>
            <a:ext cx="7560384" cy="547464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Budování a péče o technickou infrastrukturu a sítě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cs-CZ" sz="1800" dirty="0" smtClean="0"/>
              <a:t>Zajištění dostatečné kapacity ČOV v Nepomuku v souvislosti s plánovanou rezidenční výstavbou </a:t>
            </a:r>
          </a:p>
          <a:p>
            <a:pPr marL="342900" indent="-342900">
              <a:buFont typeface="+mj-lt"/>
              <a:buAutoNum type="arabicPeriod"/>
            </a:pPr>
            <a:r>
              <a:rPr lang="cs-CZ" sz="1800" dirty="0" smtClean="0"/>
              <a:t>Rozvoj kanalizační sítě a odstraňování nevhodně řešených vyústění kanalizační sítě v obytných zónách, do vodotečí</a:t>
            </a:r>
          </a:p>
          <a:p>
            <a:pPr marL="342900" indent="-342900">
              <a:buFont typeface="+mj-lt"/>
              <a:buAutoNum type="arabicPeriod"/>
            </a:pPr>
            <a:r>
              <a:rPr lang="cs-CZ" sz="1800" dirty="0" smtClean="0"/>
              <a:t>Systematická péče a budování vodního řadu, péče o vodní zdroje </a:t>
            </a:r>
          </a:p>
          <a:p>
            <a:pPr marL="342900" indent="-342900">
              <a:buFont typeface="+mj-lt"/>
              <a:buAutoNum type="arabicPeriod"/>
            </a:pPr>
            <a:r>
              <a:rPr lang="cs-CZ" sz="1800" dirty="0" smtClean="0"/>
              <a:t>Rozvoj infrastruktury pro optické sítě a dostupnosti vysokorychlostního připojení k internetu ve městě</a:t>
            </a:r>
          </a:p>
          <a:p>
            <a:pPr marL="342900" indent="-342900">
              <a:buFont typeface="+mj-lt"/>
              <a:buAutoNum type="arabicPeriod"/>
            </a:pPr>
            <a:r>
              <a:rPr lang="cs-CZ" sz="1800" dirty="0" smtClean="0"/>
              <a:t>Rozvoj kapacity technických služeb města a modernizace jejich technického zázemí</a:t>
            </a:r>
          </a:p>
          <a:p>
            <a:pPr marL="342900" indent="-342900">
              <a:buFont typeface="+mj-lt"/>
              <a:buAutoNum type="arabicPeriod"/>
            </a:pPr>
            <a:r>
              <a:rPr lang="cs-CZ" sz="1800" dirty="0" smtClean="0"/>
              <a:t>Rozvoj a zvyšování dostupnosti ploch pro individuální rezidenční výstavbu</a:t>
            </a:r>
          </a:p>
          <a:p>
            <a:endParaRPr lang="cs-CZ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000" y="331068"/>
            <a:ext cx="6552000" cy="547464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Oživení města a jeho centra – vytváření motivující městské kvality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cs-CZ" sz="1800" dirty="0" smtClean="0"/>
              <a:t>Podpora využití objektů v majetku města na nám. A. Němejce pro rozvoj veřejných aktivit, volnočasových, případně komerčních aktivit </a:t>
            </a:r>
          </a:p>
          <a:p>
            <a:pPr marL="342900" indent="-342900">
              <a:buFont typeface="+mj-lt"/>
              <a:buAutoNum type="arabicPeriod"/>
            </a:pPr>
            <a:r>
              <a:rPr lang="cs-CZ" sz="1800" dirty="0" smtClean="0"/>
              <a:t>Podpora nového využití objektu bývalé školy pro oživení centra města</a:t>
            </a:r>
          </a:p>
          <a:p>
            <a:pPr marL="342900" indent="-342900">
              <a:buFont typeface="+mj-lt"/>
              <a:buAutoNum type="arabicPeriod"/>
            </a:pPr>
            <a:r>
              <a:rPr lang="cs-CZ" sz="1800" dirty="0" smtClean="0"/>
              <a:t>Modernizace a doplnění mobiliáře na veřejných prostranstvích s důrazem na atraktivitu a inovace</a:t>
            </a:r>
          </a:p>
          <a:p>
            <a:pPr marL="342900" indent="-342900">
              <a:buFont typeface="+mj-lt"/>
              <a:buAutoNum type="arabicPeriod"/>
            </a:pPr>
            <a:r>
              <a:rPr lang="cs-CZ" sz="1800" dirty="0" smtClean="0"/>
              <a:t>Podpora budování aktivního a přívětivého přízemního parteru budov</a:t>
            </a:r>
          </a:p>
          <a:p>
            <a:pPr marL="342900" indent="-342900">
              <a:buFont typeface="+mj-lt"/>
              <a:buAutoNum type="arabicPeriod"/>
            </a:pPr>
            <a:r>
              <a:rPr lang="cs-CZ" sz="1800" dirty="0" smtClean="0"/>
              <a:t>Rozvoj a údržba orientačního a informačního systému ve městě</a:t>
            </a:r>
          </a:p>
          <a:p>
            <a:pPr marL="342900" indent="-342900">
              <a:buFont typeface="+mj-lt"/>
              <a:buAutoNum type="arabicPeriod"/>
            </a:pPr>
            <a:r>
              <a:rPr lang="cs-CZ" sz="1800" dirty="0" smtClean="0"/>
              <a:t>Podpora rozvoje bytového fondu v centru města s důrazem na mladé rodiny (startovací byty, sociální byty)</a:t>
            </a:r>
          </a:p>
          <a:p>
            <a:endParaRPr lang="cs-CZ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Ochrana životního prostředí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cs-CZ" sz="1800" dirty="0" smtClean="0"/>
              <a:t>Budování a rozvoj ploch pro rekreaci a odpočinek (rekreační zóny), ozelenění ploch, a rozvoj odpovídajícího městského mobiliáře (vč. inovativních řešení jako je mobilní zeleň, horizontální zahrady apod.)</a:t>
            </a:r>
          </a:p>
          <a:p>
            <a:pPr marL="342900" indent="-342900">
              <a:buFont typeface="+mj-lt"/>
              <a:buAutoNum type="arabicPeriod"/>
            </a:pPr>
            <a:r>
              <a:rPr lang="cs-CZ" sz="1800" dirty="0" smtClean="0"/>
              <a:t>Všestranná podpora rozvoje plochy pod zámkem Zelená Hora jako rekreační zóny, ve spolupráci s obcí Klášter a dalšími subjekty</a:t>
            </a:r>
          </a:p>
          <a:p>
            <a:pPr marL="342900" indent="-342900">
              <a:buFont typeface="+mj-lt"/>
              <a:buAutoNum type="arabicPeriod"/>
            </a:pPr>
            <a:r>
              <a:rPr lang="cs-CZ" sz="1800" dirty="0" smtClean="0"/>
              <a:t>Podpora iniciativ na snižování emisí produkovaných lokálními zdroji spalováním neekologických tuhých paliv</a:t>
            </a:r>
          </a:p>
          <a:p>
            <a:pPr marL="342900" indent="-342900">
              <a:buFont typeface="+mj-lt"/>
              <a:buAutoNum type="arabicPeriod"/>
            </a:pPr>
            <a:r>
              <a:rPr lang="cs-CZ" sz="1800" dirty="0" smtClean="0"/>
              <a:t>Zvyšování efektivity odpadového hospodářství</a:t>
            </a:r>
          </a:p>
          <a:p>
            <a:pPr marL="342900" indent="-342900">
              <a:buFont typeface="+mj-lt"/>
              <a:buAutoNum type="arabicPeriod"/>
            </a:pPr>
            <a:r>
              <a:rPr lang="cs-CZ" sz="1800" dirty="0" smtClean="0"/>
              <a:t>Snižování energetické náročnosti veřejných budov a využívání obnovitelných zdrojů energie</a:t>
            </a:r>
          </a:p>
          <a:p>
            <a:endParaRPr lang="cs-CZ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r>
              <a:rPr lang="cs-CZ" sz="3000" b="1" dirty="0" smtClean="0"/>
              <a:t>Děkuji za pozornost</a:t>
            </a:r>
          </a:p>
          <a:p>
            <a:pPr marL="0" indent="0" algn="ctr">
              <a:lnSpc>
                <a:spcPct val="150000"/>
              </a:lnSpc>
              <a:buNone/>
            </a:pPr>
            <a:endParaRPr lang="cs-CZ" sz="3000" b="1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cs-CZ" sz="1600" dirty="0" smtClean="0"/>
              <a:t>Ing. Petra Chvatíková (</a:t>
            </a:r>
            <a:r>
              <a:rPr lang="cs-CZ" sz="1600" dirty="0" err="1" smtClean="0">
                <a:hlinkClick r:id="rId2"/>
              </a:rPr>
              <a:t>petra.chvatikova</a:t>
            </a:r>
            <a:r>
              <a:rPr lang="cs-CZ" sz="1600" dirty="0" smtClean="0">
                <a:hlinkClick r:id="rId2"/>
              </a:rPr>
              <a:t>@</a:t>
            </a:r>
            <a:r>
              <a:rPr lang="cs-CZ" sz="1600" dirty="0" err="1" smtClean="0">
                <a:hlinkClick r:id="rId2"/>
              </a:rPr>
              <a:t>rhdhv.com</a:t>
            </a:r>
            <a:r>
              <a:rPr lang="cs-CZ" sz="1600" dirty="0" smtClean="0"/>
              <a:t>)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cs-CZ" sz="1600" dirty="0" smtClean="0"/>
              <a:t>Mgr. Lukáš </a:t>
            </a:r>
            <a:r>
              <a:rPr lang="cs-CZ" sz="1600" dirty="0" err="1" smtClean="0"/>
              <a:t>Maláč</a:t>
            </a:r>
            <a:r>
              <a:rPr lang="cs-CZ" sz="1600" dirty="0" smtClean="0"/>
              <a:t> (</a:t>
            </a:r>
            <a:r>
              <a:rPr lang="cs-CZ" sz="1600" dirty="0" err="1" smtClean="0">
                <a:hlinkClick r:id="rId3"/>
              </a:rPr>
              <a:t>lukas.malac</a:t>
            </a:r>
            <a:r>
              <a:rPr lang="cs-CZ" sz="1600" dirty="0" smtClean="0">
                <a:hlinkClick r:id="rId3"/>
              </a:rPr>
              <a:t>@</a:t>
            </a:r>
            <a:r>
              <a:rPr lang="cs-CZ" sz="1600" dirty="0" err="1" smtClean="0">
                <a:hlinkClick r:id="rId3"/>
              </a:rPr>
              <a:t>rhdhv.com</a:t>
            </a:r>
            <a:r>
              <a:rPr lang="cs-CZ" sz="1600" dirty="0" smtClean="0"/>
              <a:t>)</a:t>
            </a:r>
          </a:p>
          <a:p>
            <a:pPr marL="0" indent="0" algn="ctr">
              <a:lnSpc>
                <a:spcPct val="150000"/>
              </a:lnSpc>
              <a:buNone/>
            </a:pPr>
            <a:endParaRPr lang="cs-CZ" sz="1600" dirty="0" smtClean="0"/>
          </a:p>
          <a:p>
            <a:pPr marL="0" indent="0" algn="ctr">
              <a:lnSpc>
                <a:spcPct val="150000"/>
              </a:lnSpc>
              <a:buNone/>
            </a:pPr>
            <a:endParaRPr lang="cs-CZ" sz="1600" dirty="0" smtClean="0"/>
          </a:p>
          <a:p>
            <a:pPr marL="0" indent="0" algn="ctr">
              <a:buNone/>
            </a:pP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984004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1807</TotalTime>
  <Words>705</Words>
  <Application>Microsoft Office PowerPoint</Application>
  <PresentationFormat>Vlastní</PresentationFormat>
  <Paragraphs>122</Paragraphs>
  <Slides>18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19" baseType="lpstr">
      <vt:lpstr>Office Theme</vt:lpstr>
      <vt:lpstr>Pracovní skupina č. 2: Strategický skelet</vt:lpstr>
      <vt:lpstr>Aktuální stav</vt:lpstr>
      <vt:lpstr>Strategická vize </vt:lpstr>
      <vt:lpstr>Obecná východiska strategické vize</vt:lpstr>
      <vt:lpstr>Logika strategie (I)</vt:lpstr>
      <vt:lpstr>Logika strategie (II)</vt:lpstr>
      <vt:lpstr>Vize: teze</vt:lpstr>
      <vt:lpstr>Specifické cíle</vt:lpstr>
      <vt:lpstr>ZÁKLADNÍ STRUKTURA STRATEGIE (návrh)</vt:lpstr>
      <vt:lpstr>Prezentace aplikace PowerPoint</vt:lpstr>
      <vt:lpstr>INFRASTRUKTURA  A ŽIVOTNÍ PROSTŘEDÍ: NÁVRH</vt:lpstr>
      <vt:lpstr>Prezentace aplikace PowerPoint</vt:lpstr>
      <vt:lpstr>Bezpečná a dostupná doprava pro všechny skupiny obyvatel</vt:lpstr>
      <vt:lpstr>Rozvoj veřejné dopravy</vt:lpstr>
      <vt:lpstr>Budování a péče o technickou infrastrukturu a sítě </vt:lpstr>
      <vt:lpstr>Oživení města a jeho centra – vytváření motivující městské kvality</vt:lpstr>
      <vt:lpstr>Ochrana životního prostředí</vt:lpstr>
      <vt:lpstr>Prezentace aplikace PowerPoint</vt:lpstr>
    </vt:vector>
  </TitlesOfParts>
  <Company>The Template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Bernard Lambert</dc:creator>
  <cp:lastModifiedBy>David Jirka</cp:lastModifiedBy>
  <cp:revision>170</cp:revision>
  <dcterms:created xsi:type="dcterms:W3CDTF">2012-12-18T19:15:05Z</dcterms:created>
  <dcterms:modified xsi:type="dcterms:W3CDTF">2017-09-04T12:30:50Z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esignTemplate">
    <vt:lpwstr>Corporate</vt:lpwstr>
  </property>
  <property fmtid="{D5CDD505-2E9C-101B-9397-08002B2CF9AE}" pid="3" name="SecondLogo">
    <vt:lpwstr/>
  </property>
  <property fmtid="{D5CDD505-2E9C-101B-9397-08002B2CF9AE}" pid="4" name="Author">
    <vt:lpwstr/>
  </property>
  <property fmtid="{D5CDD505-2E9C-101B-9397-08002B2CF9AE}" pid="5" name="Date">
    <vt:lpwstr>12-3-2014</vt:lpwstr>
  </property>
  <property fmtid="{D5CDD505-2E9C-101B-9397-08002B2CF9AE}" pid="6" name="FooterLogo">
    <vt:bool>true</vt:bool>
  </property>
  <property fmtid="{D5CDD505-2E9C-101B-9397-08002B2CF9AE}" pid="7" name="FooterSecLogo">
    <vt:bool>false</vt:bool>
  </property>
  <property fmtid="{D5CDD505-2E9C-101B-9397-08002B2CF9AE}" pid="8" name="FooterDate">
    <vt:bool>false</vt:bool>
  </property>
  <property fmtid="{D5CDD505-2E9C-101B-9397-08002B2CF9AE}" pid="9" name="FooterNumbers">
    <vt:bool>false</vt:bool>
  </property>
  <property fmtid="{D5CDD505-2E9C-101B-9397-08002B2CF9AE}" pid="10" name="FooterTitle">
    <vt:bool>false</vt:bool>
  </property>
  <property fmtid="{D5CDD505-2E9C-101B-9397-08002B2CF9AE}" pid="11" name="RHDHV Template">
    <vt:bool>true</vt:bool>
  </property>
  <property fmtid="{D5CDD505-2E9C-101B-9397-08002B2CF9AE}" pid="12" name="endorsedBrandPath">
    <vt:lpwstr/>
  </property>
</Properties>
</file>