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0" r:id="rId2"/>
    <p:sldId id="283" r:id="rId3"/>
    <p:sldId id="289" r:id="rId4"/>
    <p:sldId id="290" r:id="rId5"/>
    <p:sldId id="300" r:id="rId6"/>
    <p:sldId id="301" r:id="rId7"/>
    <p:sldId id="292" r:id="rId8"/>
    <p:sldId id="293" r:id="rId9"/>
    <p:sldId id="294" r:id="rId10"/>
    <p:sldId id="295" r:id="rId11"/>
    <p:sldId id="296" r:id="rId12"/>
    <p:sldId id="307" r:id="rId13"/>
    <p:sldId id="308" r:id="rId14"/>
    <p:sldId id="309" r:id="rId15"/>
    <p:sldId id="310" r:id="rId16"/>
    <p:sldId id="311" r:id="rId17"/>
    <p:sldId id="279" r:id="rId18"/>
  </p:sldIdLst>
  <p:sldSz cx="9144000" cy="68548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7E"/>
    <a:srgbClr val="C7D300"/>
    <a:srgbClr val="D5C700"/>
    <a:srgbClr val="FFFFFF"/>
    <a:srgbClr val="F9F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4554" autoAdjust="0"/>
  </p:normalViewPr>
  <p:slideViewPr>
    <p:cSldViewPr>
      <p:cViewPr>
        <p:scale>
          <a:sx n="70" d="100"/>
          <a:sy n="70" d="100"/>
        </p:scale>
        <p:origin x="-600" y="-245"/>
      </p:cViewPr>
      <p:guideLst>
        <p:guide orient="horz" pos="2159"/>
        <p:guide pos="2880"/>
      </p:guideLst>
    </p:cSldViewPr>
  </p:slideViewPr>
  <p:outlineViewPr>
    <p:cViewPr>
      <p:scale>
        <a:sx n="33" d="100"/>
        <a:sy n="33" d="100"/>
      </p:scale>
      <p:origin x="0" y="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9DECF-E2E1-45E8-859C-FEAD4E825524}" type="datetimeFigureOut">
              <a:rPr lang="cs-CZ" smtClean="0"/>
              <a:pPr/>
              <a:t>4.9.2017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231A-2E65-41FA-9F31-176CA51875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41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corpLogo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2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ojects\Royal Haskoning\Stock Images\Title-Slide-with-Image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116"/>
            <a:ext cx="9144000" cy="609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Projects\Royal HaskoningDHV\Docs from Designer\Dec 2012 Final\PNG\Combo1 Corporate\Title-Slide-with-pic-Combo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corpLogo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548000"/>
            <a:ext cx="7272352" cy="428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Projects\Royal Haskoning\Stock Images\Section-Header.jpg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748464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5256000" cy="468000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987200"/>
            <a:ext cx="4680000" cy="432000"/>
          </a:xfrm>
        </p:spPr>
        <p:txBody>
          <a:bodyPr>
            <a:noAutofit/>
          </a:bodyPr>
          <a:lstStyle>
            <a:lvl1pPr marL="0" indent="0">
              <a:buNone/>
              <a:defRPr sz="2700" i="1">
                <a:solidFill>
                  <a:srgbClr val="C7D300"/>
                </a:solidFill>
              </a:defRPr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88000"/>
            <a:ext cx="9144000" cy="464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48000"/>
            <a:ext cx="9144000" cy="428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9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/>
          <a:stretch/>
        </p:blipFill>
        <p:spPr bwMode="auto">
          <a:xfrm>
            <a:off x="4572000" y="1188000"/>
            <a:ext cx="4572000" cy="46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Projects\Royal Haskoning\file resources\RoyalHaskoningDHV\Company Style\PP Backgrounds\Corporate\Two Content - Text &amp; Imag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188000"/>
            <a:ext cx="4572000" cy="464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000"/>
            <a:ext cx="3600000" cy="464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 With Subheading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 bwMode="auto">
          <a:xfrm>
            <a:off x="4572000" y="1548000"/>
            <a:ext cx="4572000" cy="42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Two Content - Text &amp; Image With Subheadi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548000"/>
            <a:ext cx="4572000" cy="428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4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265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rojects\Royal Haskoning\Stock Images\Picture-With-Caption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/>
          <a:stretch/>
        </p:blipFill>
        <p:spPr bwMode="auto">
          <a:xfrm>
            <a:off x="0" y="0"/>
            <a:ext cx="9144000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Picture with Cap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68000" y="467999"/>
            <a:ext cx="3600000" cy="1440000"/>
          </a:xfrm>
          <a:solidFill>
            <a:srgbClr val="FFFFFF">
              <a:alpha val="80000"/>
            </a:srgbClr>
          </a:solidFill>
        </p:spPr>
        <p:txBody>
          <a:bodyPr anchor="ctr" anchorCtr="0">
            <a:normAutofit/>
          </a:bodyPr>
          <a:lstStyle>
            <a:lvl1pPr marL="0" indent="174625">
              <a:buFont typeface="Arial" pitchFamily="34" charset="0"/>
              <a:buChar char="&gt;"/>
              <a:defRPr sz="17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7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26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087200"/>
            <a:ext cx="72008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1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1188000"/>
            <a:ext cx="7272352" cy="4641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720000" y="5986800"/>
            <a:ext cx="432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100"/>
              </a:lnSpc>
              <a:defRPr sz="1200">
                <a:solidFill>
                  <a:srgbClr val="00577E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47460"/>
            <a:ext cx="18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7D3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Box"/>
          <p:cNvSpPr txBox="1"/>
          <p:nvPr userDrawn="1"/>
        </p:nvSpPr>
        <p:spPr>
          <a:xfrm>
            <a:off x="720000" y="6347460"/>
            <a:ext cx="4320000" cy="1799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en-GB" sz="9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5829300"/>
            <a:ext cx="9144000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Logo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401" y="6040801"/>
            <a:ext cx="1440000" cy="540000"/>
          </a:xfrm>
          <a:prstGeom prst="rect">
            <a:avLst/>
          </a:prstGeom>
        </p:spPr>
      </p:pic>
      <p:cxnSp>
        <p:nvCxnSpPr>
          <p:cNvPr id="8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74" r:id="rId4"/>
    <p:sldLayoutId id="2147483666" r:id="rId5"/>
    <p:sldLayoutId id="2147483672" r:id="rId6"/>
    <p:sldLayoutId id="2147483673" r:id="rId7"/>
    <p:sldLayoutId id="2147483663" r:id="rId8"/>
    <p:sldLayoutId id="2147483670" r:id="rId9"/>
    <p:sldLayoutId id="2147483664" r:id="rId10"/>
    <p:sldLayoutId id="2147483671" r:id="rId11"/>
    <p:sldLayoutId id="2147483667" r:id="rId12"/>
    <p:sldLayoutId id="2147483654" r:id="rId13"/>
    <p:sldLayoutId id="2147483669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rgbClr val="C7D300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ukas.malac@rhdhv.com" TargetMode="External"/><Relationship Id="rId2" Type="http://schemas.openxmlformats.org/officeDocument/2006/relationships/hyperlink" Target="mailto:petra.chvatikova@rhdhv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1843236"/>
            <a:ext cx="5004152" cy="1008379"/>
          </a:xfrm>
        </p:spPr>
        <p:txBody>
          <a:bodyPr>
            <a:normAutofit/>
          </a:bodyPr>
          <a:lstStyle/>
          <a:p>
            <a:r>
              <a:rPr lang="cs-CZ" sz="3600" dirty="0"/>
              <a:t>Pracovní skupina č. </a:t>
            </a:r>
            <a:r>
              <a:rPr lang="cs-CZ" sz="3600" dirty="0" smtClean="0"/>
              <a:t>2: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smtClean="0"/>
              <a:t>Strategický skelet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2923356"/>
            <a:ext cx="4129256" cy="1080119"/>
          </a:xfrm>
        </p:spPr>
        <p:txBody>
          <a:bodyPr>
            <a:normAutofit/>
          </a:bodyPr>
          <a:lstStyle/>
          <a:p>
            <a:r>
              <a:rPr lang="cs-CZ" sz="2000" dirty="0" smtClean="0"/>
              <a:t>„</a:t>
            </a:r>
            <a:r>
              <a:rPr lang="pt-BR" sz="2000" dirty="0"/>
              <a:t>„</a:t>
            </a:r>
            <a:r>
              <a:rPr lang="pt-BR" sz="2000" dirty="0" err="1"/>
              <a:t>Kvalita</a:t>
            </a:r>
            <a:r>
              <a:rPr lang="pt-BR" sz="2000" dirty="0"/>
              <a:t> </a:t>
            </a:r>
            <a:r>
              <a:rPr lang="pt-BR" sz="2000" dirty="0" err="1"/>
              <a:t>života</a:t>
            </a:r>
            <a:r>
              <a:rPr lang="pt-BR" sz="2000" dirty="0"/>
              <a:t> a </a:t>
            </a:r>
            <a:r>
              <a:rPr lang="pt-BR" sz="2000" dirty="0" err="1"/>
              <a:t>lidské</a:t>
            </a:r>
            <a:r>
              <a:rPr lang="pt-BR" sz="2000" dirty="0"/>
              <a:t> </a:t>
            </a:r>
            <a:r>
              <a:rPr lang="pt-BR" sz="2000" dirty="0" err="1"/>
              <a:t>zdroje</a:t>
            </a:r>
            <a:r>
              <a:rPr lang="pt-BR" sz="2000" dirty="0" smtClean="0"/>
              <a:t>“</a:t>
            </a:r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Nepomuk, 29. 6. 2017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90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488376" cy="727164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Aktuální stav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5204"/>
            <a:ext cx="7488832" cy="40324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2400" dirty="0" smtClean="0"/>
              <a:t>Zpracována první verze socio-ekonomického profilu města,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Realizována a vyhodnocena dotazníková šetření,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Uspořádáno veřejné projednání strategie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Formulován a projednán návrh SWOT analýzy,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Zpracovaný strategický skelet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305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/>
              <a:t>Strategická vize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264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Obecná východiska strategické vize</a:t>
            </a:r>
            <a:endParaRPr lang="cs-CZ" dirty="0"/>
          </a:p>
        </p:txBody>
      </p:sp>
      <p:sp>
        <p:nvSpPr>
          <p:cNvPr id="4" name="Zaoblený obdélník 3"/>
          <p:cNvSpPr/>
          <p:nvPr/>
        </p:nvSpPr>
        <p:spPr>
          <a:xfrm>
            <a:off x="35496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Příjemné </a:t>
            </a:r>
            <a:r>
              <a:rPr lang="cs-CZ" sz="1600" dirty="0"/>
              <a:t>životní prostředí, malebná okolní krajina nabízející možnost pro relaxaci a </a:t>
            </a:r>
            <a:r>
              <a:rPr lang="cs-CZ" sz="1600" dirty="0" smtClean="0"/>
              <a:t>odpočinek</a:t>
            </a:r>
            <a:endParaRPr lang="cs-CZ" sz="1600" dirty="0"/>
          </a:p>
        </p:txBody>
      </p:sp>
      <p:sp>
        <p:nvSpPr>
          <p:cNvPr id="5" name="Zaoblený obdélník 4"/>
          <p:cNvSpPr/>
          <p:nvPr/>
        </p:nvSpPr>
        <p:spPr>
          <a:xfrm>
            <a:off x="35496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Dobré </a:t>
            </a:r>
            <a:r>
              <a:rPr lang="cs-CZ" sz="1600" dirty="0"/>
              <a:t>dopravní spojení do významných okolních center (za prací, do škol</a:t>
            </a:r>
            <a:r>
              <a:rPr lang="cs-CZ" sz="1600" dirty="0" smtClean="0"/>
              <a:t>)</a:t>
            </a:r>
            <a:endParaRPr lang="cs-CZ" sz="1600" dirty="0"/>
          </a:p>
        </p:txBody>
      </p:sp>
      <p:sp>
        <p:nvSpPr>
          <p:cNvPr id="6" name="Zaoblený obdélník 5"/>
          <p:cNvSpPr/>
          <p:nvPr/>
        </p:nvSpPr>
        <p:spPr>
          <a:xfrm>
            <a:off x="0" y="3931468"/>
            <a:ext cx="27718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/>
              <a:t>Charakter </a:t>
            </a:r>
            <a:r>
              <a:rPr lang="cs-CZ" sz="1400" dirty="0"/>
              <a:t>Nepomuku „na hranici vesnice a města“, kde jsou v dostatečné míře dostupné základní služby a zároveň je alespoň částečně zachována </a:t>
            </a:r>
            <a:r>
              <a:rPr lang="cs-CZ" sz="1400" dirty="0" smtClean="0"/>
              <a:t>vesnická pospolitost obyvatel</a:t>
            </a:r>
            <a:endParaRPr lang="cs-CZ" sz="1400" dirty="0"/>
          </a:p>
        </p:txBody>
      </p:sp>
      <p:sp>
        <p:nvSpPr>
          <p:cNvPr id="7" name="Zaoblený obdélník 6"/>
          <p:cNvSpPr/>
          <p:nvPr/>
        </p:nvSpPr>
        <p:spPr>
          <a:xfrm>
            <a:off x="35496" y="5659660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Nabídka </a:t>
            </a:r>
            <a:r>
              <a:rPr lang="cs-CZ" sz="1600" dirty="0"/>
              <a:t>kulturních a společenských akcí, aktivity města rozvíjející kulturní a společenský </a:t>
            </a:r>
            <a:r>
              <a:rPr lang="cs-CZ" sz="1600" dirty="0" smtClean="0"/>
              <a:t>život</a:t>
            </a:r>
            <a:endParaRPr lang="cs-CZ" sz="1600" dirty="0"/>
          </a:p>
        </p:txBody>
      </p:sp>
      <p:sp>
        <p:nvSpPr>
          <p:cNvPr id="8" name="Obdélník 7"/>
          <p:cNvSpPr/>
          <p:nvPr/>
        </p:nvSpPr>
        <p:spPr>
          <a:xfrm>
            <a:off x="3275856" y="170080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Místní ekonomický rozvoj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275856" y="2635324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Cestovní ruch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275856" y="357142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Kvalita života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3275856" y="4509120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Infrastruktura a životní prostředí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275856" y="5517232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Veřejná správa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6263680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nedostatek pracovních příležitostí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6263680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chybějící obchody a služba, nízká kvalita stávajících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6263680" y="3933056"/>
            <a:ext cx="280831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nedostatečná infrastruktura a nabídka volnočasových aktivit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6263680" y="5517232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dopravní obslužnost</a:t>
            </a:r>
          </a:p>
        </p:txBody>
      </p:sp>
      <p:cxnSp>
        <p:nvCxnSpPr>
          <p:cNvPr id="18" name="Přímá spojovací šipka 17"/>
          <p:cNvCxnSpPr>
            <a:stCxn id="4" idx="3"/>
            <a:endCxn id="11" idx="1"/>
          </p:cNvCxnSpPr>
          <p:nvPr/>
        </p:nvCxnSpPr>
        <p:spPr>
          <a:xfrm>
            <a:off x="2843808" y="2168860"/>
            <a:ext cx="432048" cy="273630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4" idx="3"/>
            <a:endCxn id="9" idx="1"/>
          </p:cNvCxnSpPr>
          <p:nvPr/>
        </p:nvCxnSpPr>
        <p:spPr>
          <a:xfrm>
            <a:off x="2843808" y="2168860"/>
            <a:ext cx="432048" cy="8625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4" idx="3"/>
            <a:endCxn id="8" idx="1"/>
          </p:cNvCxnSpPr>
          <p:nvPr/>
        </p:nvCxnSpPr>
        <p:spPr>
          <a:xfrm flipV="1">
            <a:off x="2843808" y="2096852"/>
            <a:ext cx="432048" cy="720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4" idx="3"/>
            <a:endCxn id="10" idx="1"/>
          </p:cNvCxnSpPr>
          <p:nvPr/>
        </p:nvCxnSpPr>
        <p:spPr>
          <a:xfrm>
            <a:off x="2843808" y="2168860"/>
            <a:ext cx="432048" cy="17986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5" idx="3"/>
            <a:endCxn id="8" idx="1"/>
          </p:cNvCxnSpPr>
          <p:nvPr/>
        </p:nvCxnSpPr>
        <p:spPr>
          <a:xfrm flipV="1">
            <a:off x="2843808" y="2096852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5" idx="3"/>
            <a:endCxn id="11" idx="1"/>
          </p:cNvCxnSpPr>
          <p:nvPr/>
        </p:nvCxnSpPr>
        <p:spPr>
          <a:xfrm>
            <a:off x="2843808" y="3320988"/>
            <a:ext cx="43204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  <a:endCxn id="9" idx="1"/>
          </p:cNvCxnSpPr>
          <p:nvPr/>
        </p:nvCxnSpPr>
        <p:spPr>
          <a:xfrm flipV="1">
            <a:off x="2771800" y="3031368"/>
            <a:ext cx="504056" cy="1692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/>
          <p:cNvCxnSpPr>
            <a:stCxn id="7" idx="3"/>
            <a:endCxn id="9" idx="1"/>
          </p:cNvCxnSpPr>
          <p:nvPr/>
        </p:nvCxnSpPr>
        <p:spPr>
          <a:xfrm flipV="1">
            <a:off x="2843808" y="3031368"/>
            <a:ext cx="432048" cy="313234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>
            <a:stCxn id="7" idx="3"/>
            <a:endCxn id="12" idx="1"/>
          </p:cNvCxnSpPr>
          <p:nvPr/>
        </p:nvCxnSpPr>
        <p:spPr>
          <a:xfrm flipV="1">
            <a:off x="2843808" y="5913276"/>
            <a:ext cx="432048" cy="25044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šipka 38"/>
          <p:cNvCxnSpPr>
            <a:stCxn id="7" idx="3"/>
            <a:endCxn id="8" idx="1"/>
          </p:cNvCxnSpPr>
          <p:nvPr/>
        </p:nvCxnSpPr>
        <p:spPr>
          <a:xfrm flipV="1">
            <a:off x="2843808" y="2096852"/>
            <a:ext cx="432048" cy="406686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šipka 62"/>
          <p:cNvCxnSpPr>
            <a:stCxn id="13" idx="1"/>
            <a:endCxn id="8" idx="3"/>
          </p:cNvCxnSpPr>
          <p:nvPr/>
        </p:nvCxnSpPr>
        <p:spPr>
          <a:xfrm flipH="1" flipV="1">
            <a:off x="5796136" y="2096852"/>
            <a:ext cx="46754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šipka 66"/>
          <p:cNvCxnSpPr>
            <a:stCxn id="13" idx="1"/>
            <a:endCxn id="10" idx="3"/>
          </p:cNvCxnSpPr>
          <p:nvPr/>
        </p:nvCxnSpPr>
        <p:spPr>
          <a:xfrm flipH="1">
            <a:off x="5796136" y="2168860"/>
            <a:ext cx="467544" cy="1798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šipka 68"/>
          <p:cNvCxnSpPr>
            <a:stCxn id="13" idx="1"/>
            <a:endCxn id="9" idx="3"/>
          </p:cNvCxnSpPr>
          <p:nvPr/>
        </p:nvCxnSpPr>
        <p:spPr>
          <a:xfrm flipH="1">
            <a:off x="5796136" y="2168860"/>
            <a:ext cx="467544" cy="86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šipka 70"/>
          <p:cNvCxnSpPr>
            <a:stCxn id="14" idx="1"/>
            <a:endCxn id="10" idx="3"/>
          </p:cNvCxnSpPr>
          <p:nvPr/>
        </p:nvCxnSpPr>
        <p:spPr>
          <a:xfrm flipH="1">
            <a:off x="5796136" y="3320988"/>
            <a:ext cx="467544" cy="646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šipka 72"/>
          <p:cNvCxnSpPr>
            <a:stCxn id="14" idx="1"/>
            <a:endCxn id="9" idx="3"/>
          </p:cNvCxnSpPr>
          <p:nvPr/>
        </p:nvCxnSpPr>
        <p:spPr>
          <a:xfrm flipH="1" flipV="1">
            <a:off x="5796136" y="3031368"/>
            <a:ext cx="467544" cy="289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šipka 76"/>
          <p:cNvCxnSpPr>
            <a:stCxn id="14" idx="1"/>
            <a:endCxn id="8" idx="3"/>
          </p:cNvCxnSpPr>
          <p:nvPr/>
        </p:nvCxnSpPr>
        <p:spPr>
          <a:xfrm flipH="1" flipV="1">
            <a:off x="5796136" y="2096852"/>
            <a:ext cx="46754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šipka 78"/>
          <p:cNvCxnSpPr>
            <a:stCxn id="15" idx="1"/>
            <a:endCxn id="10" idx="3"/>
          </p:cNvCxnSpPr>
          <p:nvPr/>
        </p:nvCxnSpPr>
        <p:spPr>
          <a:xfrm flipH="1" flipV="1">
            <a:off x="5796136" y="3967472"/>
            <a:ext cx="467544" cy="68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šipka 80"/>
          <p:cNvCxnSpPr>
            <a:stCxn id="15" idx="1"/>
            <a:endCxn id="12" idx="3"/>
          </p:cNvCxnSpPr>
          <p:nvPr/>
        </p:nvCxnSpPr>
        <p:spPr>
          <a:xfrm flipH="1">
            <a:off x="5796136" y="4653136"/>
            <a:ext cx="467544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šipka 82"/>
          <p:cNvCxnSpPr>
            <a:stCxn id="15" idx="1"/>
            <a:endCxn id="11" idx="3"/>
          </p:cNvCxnSpPr>
          <p:nvPr/>
        </p:nvCxnSpPr>
        <p:spPr>
          <a:xfrm flipH="1">
            <a:off x="5796136" y="4653136"/>
            <a:ext cx="467544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šipka 84"/>
          <p:cNvCxnSpPr>
            <a:stCxn id="16" idx="1"/>
            <a:endCxn id="11" idx="3"/>
          </p:cNvCxnSpPr>
          <p:nvPr/>
        </p:nvCxnSpPr>
        <p:spPr>
          <a:xfrm flipH="1" flipV="1">
            <a:off x="5796136" y="4905164"/>
            <a:ext cx="467544" cy="111612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Přímá spojovací šipka 86"/>
          <p:cNvCxnSpPr>
            <a:stCxn id="16" idx="1"/>
            <a:endCxn id="9" idx="3"/>
          </p:cNvCxnSpPr>
          <p:nvPr/>
        </p:nvCxnSpPr>
        <p:spPr>
          <a:xfrm flipH="1" flipV="1">
            <a:off x="5796136" y="3031368"/>
            <a:ext cx="467544" cy="298992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8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Cílem taková „architektura“, která propojí strategický pohled a utilitární charakter dokumentu – ostře zacílená strategie, ale zároveň dostatečně široká tak, aby poskytovala oporu pro budoucí cíle a aktivity města (a umožňovala strategická rozhodnutí).</a:t>
            </a:r>
          </a:p>
          <a:p>
            <a:endParaRPr lang="cs-CZ" sz="2000" dirty="0" smtClean="0"/>
          </a:p>
          <a:p>
            <a:r>
              <a:rPr lang="cs-CZ" sz="2000" dirty="0" smtClean="0"/>
              <a:t>Dva přístupy ke strategii:</a:t>
            </a:r>
          </a:p>
          <a:p>
            <a:pPr lvl="1"/>
            <a:r>
              <a:rPr lang="cs-CZ" sz="2000" dirty="0" smtClean="0"/>
              <a:t>„Shora“ – definice vize na základě provedených analýz, jejich další rozpracování do specifických cílů, </a:t>
            </a:r>
            <a:r>
              <a:rPr lang="cs-CZ" sz="2000" dirty="0" err="1" smtClean="0"/>
              <a:t>atd</a:t>
            </a:r>
            <a:r>
              <a:rPr lang="cs-CZ" sz="2000" dirty="0" smtClean="0"/>
              <a:t>: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STRATEGICKÁ VIZE </a:t>
            </a:r>
            <a:r>
              <a:rPr lang="cs-CZ" sz="2000" dirty="0" smtClean="0">
                <a:sym typeface="Symbol"/>
              </a:rPr>
              <a:t> SPECIFICKÉ CÍLE</a:t>
            </a:r>
            <a:endParaRPr lang="cs-CZ" sz="2000" dirty="0" smtClean="0"/>
          </a:p>
          <a:p>
            <a:pPr marL="270000" lvl="1" indent="0">
              <a:buNone/>
            </a:pPr>
            <a:endParaRPr lang="cs-CZ" sz="2000" dirty="0" smtClean="0"/>
          </a:p>
          <a:p>
            <a:pPr lvl="1"/>
            <a:r>
              <a:rPr lang="cs-CZ" sz="2000" dirty="0" smtClean="0"/>
              <a:t>„Zdola“ – seskupování a třídění témat, která jsou pro město relevantní a budou v následujícím období řešena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OPATŘENÍ </a:t>
            </a:r>
            <a:r>
              <a:rPr lang="cs-CZ" sz="2000" dirty="0" smtClean="0">
                <a:sym typeface="Symbol"/>
              </a:rPr>
              <a:t> PRIORITY  PRIORITNÍ OBLASTI</a:t>
            </a:r>
            <a:endParaRPr lang="cs-CZ" sz="2000" dirty="0" smtClean="0"/>
          </a:p>
          <a:p>
            <a:pPr lvl="1"/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353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2000" u="sng" dirty="0" smtClean="0"/>
              <a:t>Propojení </a:t>
            </a:r>
            <a:r>
              <a:rPr lang="cs-CZ" sz="2000" dirty="0" smtClean="0"/>
              <a:t>obou přístupů: na úrovni priorit / opatření a specifických cílů</a:t>
            </a:r>
          </a:p>
          <a:p>
            <a:endParaRPr lang="cs-CZ" sz="2000" u="sng" dirty="0"/>
          </a:p>
          <a:p>
            <a:pPr marL="0" indent="0">
              <a:buNone/>
            </a:pPr>
            <a:r>
              <a:rPr lang="cs-CZ" sz="2000" dirty="0" smtClean="0"/>
              <a:t>Příklad:</a:t>
            </a:r>
            <a:endParaRPr lang="cs-CZ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31171"/>
              </p:ext>
            </p:extLst>
          </p:nvPr>
        </p:nvGraphicFramePr>
        <p:xfrm>
          <a:off x="1475656" y="2559724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 cíl 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2</a:t>
                      </a:r>
                      <a:endParaRPr lang="cs-CZ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3</a:t>
                      </a:r>
                      <a:endParaRPr lang="cs-CZ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1.3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…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3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Vize: teze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1800" dirty="0" smtClean="0"/>
              <a:t>Živé centrum regionu na rozhraní tří krajů, které odvážně rozvíjí vysokou kvalitu rezidenčního zázemí pro obyvatele města i regionu. Moderní město ve svých funkcích, správě a rezidenčních kvalitách; živé město kultury, sportu a společenského dění pro místní, obyvatele regionu i návštěvníky; stojící na historických základech.</a:t>
            </a:r>
          </a:p>
          <a:p>
            <a:pPr lvl="0"/>
            <a:r>
              <a:rPr lang="cs-CZ" sz="1800" dirty="0" smtClean="0"/>
              <a:t>Město, které iniciativně využívá bohatosti/rozmanitosti kulturního dědictví, přírodních kvalit podbrdské krajiny i inovací a moderních trendů v cestovním ruchu pro rozšíření nabídky pro návštěvníky a turisty, kteří v regionu zůstávají a rádi se do něj vracejí.</a:t>
            </a:r>
          </a:p>
          <a:p>
            <a:pPr lvl="0"/>
            <a:r>
              <a:rPr lang="cs-CZ" sz="1800" dirty="0" smtClean="0"/>
              <a:t>Město, které všemi dostupnými prostředky podporuje činorodost a podnikavost obyvatel, rozvíjí komunitu a její soudržnost a je ve svých funkcích vstřícné, přátelské a inovativní vůči jejich uživatelům</a:t>
            </a:r>
          </a:p>
          <a:p>
            <a:pPr>
              <a:buNone/>
            </a:pPr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519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Specifické cíle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SC1: Nepomuk: město vyznačující se vysokou kvalitou svého fyzického prostředí, svých funkcí a služeb, které obyvatelům města i širšího regionu poskytuje.</a:t>
            </a:r>
          </a:p>
          <a:p>
            <a:endParaRPr lang="cs-CZ" sz="2000" dirty="0" smtClean="0"/>
          </a:p>
          <a:p>
            <a:r>
              <a:rPr lang="cs-CZ" sz="2000" dirty="0" smtClean="0"/>
              <a:t>SC2: Nepomuk / </a:t>
            </a:r>
            <a:r>
              <a:rPr lang="cs-CZ" sz="2000" dirty="0" err="1" smtClean="0"/>
              <a:t>Nepomucko</a:t>
            </a:r>
            <a:r>
              <a:rPr lang="cs-CZ" sz="2000" dirty="0" smtClean="0"/>
              <a:t>: atraktivní a živá destinace s historickou pamětí, kulturním dědictvím, pečující u svůj unikátní krajinný ráz a přírodní bohatství.</a:t>
            </a:r>
          </a:p>
          <a:p>
            <a:endParaRPr lang="cs-CZ" sz="2000" dirty="0" smtClean="0"/>
          </a:p>
          <a:p>
            <a:r>
              <a:rPr lang="cs-CZ" sz="2000" dirty="0" smtClean="0"/>
              <a:t>SC3: Nepomuk: spádové centrum regionu pro veřejné služby a občanskou vybavenost; dostupné a propojené se svým okolím; poskytující služby vysoké kvality se zřetelem na inovace a moderní trendy; město přátelské k malému a střednímu podnikání.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551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 smtClean="0"/>
              <a:t>ZÁKLADNÍ STRUKTURA STRATEGIE </a:t>
            </a:r>
            <a:r>
              <a:rPr lang="cs-CZ" altLang="cs-CZ" sz="3200" dirty="0" smtClean="0"/>
              <a:t>(návrh)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28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2268854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226885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1743473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000949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989580"/>
            <a:ext cx="1462047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Kvalita života a lidské </a:t>
            </a:r>
            <a:r>
              <a:rPr lang="cs-CZ" sz="2500" dirty="0" err="1" smtClean="0">
                <a:effectLst/>
                <a:ea typeface="Calibri"/>
                <a:cs typeface="Times New Roman"/>
              </a:rPr>
              <a:t>zdr</a:t>
            </a:r>
            <a:r>
              <a:rPr lang="cs-CZ" sz="2500" dirty="0" smtClean="0">
                <a:effectLst/>
                <a:ea typeface="Calibri"/>
                <a:cs typeface="Times New Roman"/>
              </a:rPr>
              <a:t>.</a:t>
            </a:r>
            <a:endParaRPr lang="cs-CZ" sz="25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989580"/>
            <a:ext cx="1440032" cy="15899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973070"/>
            <a:ext cx="1455246" cy="16064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Cestovní ruch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964815"/>
            <a:ext cx="1857122" cy="16147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500" dirty="0" smtClean="0">
                <a:ea typeface="Calibri"/>
                <a:cs typeface="Times New Roman"/>
              </a:rPr>
              <a:t>Místní ekonomický rozvoj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227528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996009"/>
            <a:ext cx="1944216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5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45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5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sz="3200" dirty="0" smtClean="0"/>
              <a:t>KVALITA ŽIVOTA A LIDSKÉ ZDROJE: NÁVRH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398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1454957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145495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929576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87052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175684"/>
            <a:ext cx="1462047" cy="1179722"/>
          </a:xfrm>
          <a:prstGeom prst="rect">
            <a:avLst/>
          </a:prstGeom>
          <a:solidFill>
            <a:schemeClr val="accent5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Kvalita života a lidské </a:t>
            </a:r>
            <a:r>
              <a:rPr lang="cs-CZ" sz="2000" dirty="0" err="1" smtClean="0">
                <a:effectLst/>
                <a:ea typeface="Calibri"/>
                <a:cs typeface="Times New Roman"/>
              </a:rPr>
              <a:t>zdr</a:t>
            </a:r>
            <a:r>
              <a:rPr lang="cs-CZ" sz="2000" dirty="0" smtClean="0">
                <a:effectLst/>
                <a:ea typeface="Calibri"/>
                <a:cs typeface="Times New Roman"/>
              </a:rPr>
              <a:t>.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175683"/>
            <a:ext cx="1440032" cy="11797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159173"/>
            <a:ext cx="1455246" cy="1196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Cestovní ruch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150919"/>
            <a:ext cx="1857122" cy="120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000" dirty="0" smtClean="0">
                <a:ea typeface="Calibri"/>
                <a:cs typeface="Times New Roman"/>
              </a:rPr>
              <a:t>Místní ekonomický rozvoj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146138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182113"/>
            <a:ext cx="1944216" cy="1173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616712" y="3400685"/>
            <a:ext cx="8241" cy="21841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/>
        </p:nvSpPr>
        <p:spPr>
          <a:xfrm>
            <a:off x="4916408" y="4075484"/>
            <a:ext cx="3931360" cy="5328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 smtClean="0">
                <a:ea typeface="Calibri"/>
                <a:cs typeface="Times New Roman"/>
              </a:rPr>
              <a:t>Sociální služby a zdravotnictví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624952" y="4334946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624952" y="5584836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6"/>
          <p:cNvSpPr txBox="1"/>
          <p:nvPr/>
        </p:nvSpPr>
        <p:spPr>
          <a:xfrm>
            <a:off x="4908168" y="3499420"/>
            <a:ext cx="3931360" cy="50405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 smtClean="0">
                <a:ea typeface="Calibri"/>
                <a:cs typeface="Times New Roman"/>
              </a:rPr>
              <a:t>Rozvoj vzdělanosti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644008" y="3758882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6"/>
          <p:cNvSpPr txBox="1"/>
          <p:nvPr/>
        </p:nvSpPr>
        <p:spPr>
          <a:xfrm>
            <a:off x="4908168" y="4694718"/>
            <a:ext cx="3931360" cy="5328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 smtClean="0">
                <a:ea typeface="Calibri"/>
                <a:cs typeface="Times New Roman"/>
              </a:rPr>
              <a:t>Kultura a spolková činnost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616712" y="4954180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6"/>
          <p:cNvSpPr txBox="1"/>
          <p:nvPr/>
        </p:nvSpPr>
        <p:spPr>
          <a:xfrm>
            <a:off x="4918392" y="5311726"/>
            <a:ext cx="3931360" cy="5328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 smtClean="0">
                <a:ea typeface="Calibri"/>
                <a:cs typeface="Times New Roman"/>
              </a:rPr>
              <a:t>(Aktivní) trávení volného času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24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1.1 Rozvoj vzdělanosti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1.1.1</a:t>
            </a:r>
            <a:r>
              <a:rPr lang="cs-CZ" sz="2400" dirty="0" smtClean="0"/>
              <a:t> </a:t>
            </a:r>
            <a:r>
              <a:rPr lang="cs-CZ" sz="2400" dirty="0"/>
              <a:t>	Rozvoj infrastruktury pro formální i neformální vzdělávání</a:t>
            </a:r>
          </a:p>
          <a:p>
            <a:pPr marL="900113" indent="-900113">
              <a:buNone/>
            </a:pPr>
            <a:r>
              <a:rPr lang="cs-CZ" sz="2400" dirty="0">
                <a:solidFill>
                  <a:srgbClr val="C7D300"/>
                </a:solidFill>
              </a:rPr>
              <a:t>1.1.2 </a:t>
            </a:r>
            <a:r>
              <a:rPr lang="cs-CZ" sz="2400" dirty="0" smtClean="0">
                <a:solidFill>
                  <a:srgbClr val="C7D300"/>
                </a:solidFill>
              </a:rPr>
              <a:t>	</a:t>
            </a:r>
            <a:r>
              <a:rPr lang="cs-CZ" sz="2400" dirty="0" smtClean="0"/>
              <a:t>Podpora </a:t>
            </a:r>
            <a:r>
              <a:rPr lang="cs-CZ" sz="2400" dirty="0"/>
              <a:t>zvyšování kvality ve vzdělávání </a:t>
            </a:r>
            <a:r>
              <a:rPr lang="cs-CZ" sz="2400" dirty="0" smtClean="0"/>
              <a:t>vč. </a:t>
            </a:r>
            <a:r>
              <a:rPr lang="cs-CZ" sz="2400" dirty="0"/>
              <a:t>dalšího vzdělávání pedagogických pracovníků</a:t>
            </a:r>
          </a:p>
          <a:p>
            <a:pPr marL="900113" indent="-900113">
              <a:buNone/>
            </a:pPr>
            <a:r>
              <a:rPr lang="cs-CZ" sz="2400" dirty="0">
                <a:solidFill>
                  <a:srgbClr val="C7D300"/>
                </a:solidFill>
              </a:rPr>
              <a:t>1.1.3 </a:t>
            </a:r>
            <a:r>
              <a:rPr lang="cs-CZ" sz="2400" dirty="0" smtClean="0">
                <a:solidFill>
                  <a:srgbClr val="C7D300"/>
                </a:solidFill>
              </a:rPr>
              <a:t>	</a:t>
            </a:r>
            <a:r>
              <a:rPr lang="cs-CZ" sz="2400" dirty="0" smtClean="0"/>
              <a:t>Podpora </a:t>
            </a:r>
            <a:r>
              <a:rPr lang="cs-CZ" sz="2400" dirty="0"/>
              <a:t>rozvoje nabídky neformálního vzdělávání pro děti a mládež a její kvality</a:t>
            </a:r>
          </a:p>
          <a:p>
            <a:pPr marL="900113" indent="-900113">
              <a:buNone/>
            </a:pPr>
            <a:r>
              <a:rPr lang="cs-CZ" sz="2400" dirty="0">
                <a:solidFill>
                  <a:srgbClr val="C7D300"/>
                </a:solidFill>
              </a:rPr>
              <a:t>1.1.4 </a:t>
            </a:r>
            <a:r>
              <a:rPr lang="cs-CZ" sz="2400" dirty="0" smtClean="0">
                <a:solidFill>
                  <a:srgbClr val="C7D300"/>
                </a:solidFill>
              </a:rPr>
              <a:t>	</a:t>
            </a:r>
            <a:r>
              <a:rPr lang="cs-CZ" sz="2400" dirty="0" smtClean="0"/>
              <a:t>Podpora </a:t>
            </a:r>
            <a:r>
              <a:rPr lang="cs-CZ" sz="2400" dirty="0"/>
              <a:t>rozvoje lidských zdrojů v neformálním vzdělávání pro děti a mládež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1.1.5 	</a:t>
            </a:r>
            <a:r>
              <a:rPr lang="cs-CZ" sz="2400" dirty="0" smtClean="0"/>
              <a:t>Zvyšování </a:t>
            </a:r>
            <a:r>
              <a:rPr lang="cs-CZ" sz="2400" dirty="0"/>
              <a:t>důrazu na technické vzdělávání (s důrazem na obory poptávané na regionálním trhu práce) na ZŠ i v neformálním vzdělávání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1.1.6 	</a:t>
            </a:r>
            <a:r>
              <a:rPr lang="cs-CZ" sz="2400" dirty="0" smtClean="0"/>
              <a:t>Propagace </a:t>
            </a:r>
            <a:r>
              <a:rPr lang="cs-CZ" sz="2400" dirty="0"/>
              <a:t>a podpora rozvoje nabídky celoživotního </a:t>
            </a:r>
            <a:r>
              <a:rPr lang="cs-CZ" sz="2400" dirty="0" smtClean="0"/>
              <a:t>vzdělávání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9993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799172"/>
          </a:xfrm>
        </p:spPr>
        <p:txBody>
          <a:bodyPr>
            <a:normAutofit/>
          </a:bodyPr>
          <a:lstStyle/>
          <a:p>
            <a:pPr marL="531813" indent="-531813"/>
            <a:r>
              <a:rPr lang="cs-CZ" dirty="0"/>
              <a:t>1.2 Sociální služby a zdravotnictví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195164"/>
            <a:ext cx="7272352" cy="4634136"/>
          </a:xfrm>
        </p:spPr>
        <p:txBody>
          <a:bodyPr>
            <a:normAutofit lnSpcReduction="10000"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1.2.1</a:t>
            </a:r>
            <a:r>
              <a:rPr lang="cs-CZ" sz="2400" dirty="0" smtClean="0"/>
              <a:t> </a:t>
            </a:r>
            <a:r>
              <a:rPr lang="cs-CZ" sz="2400" dirty="0"/>
              <a:t>	Zvyšování kvality zázemí pro poskytování sociálních služeb (DPS)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1.2.2 	</a:t>
            </a:r>
            <a:r>
              <a:rPr lang="cs-CZ" sz="2400" dirty="0" smtClean="0"/>
              <a:t>Rozvoj </a:t>
            </a:r>
            <a:r>
              <a:rPr lang="cs-CZ" sz="2400" dirty="0"/>
              <a:t>terénních sociálních služeb a poskytování péče v domácím prostředí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1.2.3 	</a:t>
            </a:r>
            <a:r>
              <a:rPr lang="cs-CZ" sz="2400" dirty="0" smtClean="0"/>
              <a:t>Podpora </a:t>
            </a:r>
            <a:r>
              <a:rPr lang="cs-CZ" sz="2400" dirty="0"/>
              <a:t>rozvoje vhodných služeb pro osoby ohrožené sociálním vyloučením mimo rámec sociálních </a:t>
            </a:r>
            <a:r>
              <a:rPr lang="cs-CZ" sz="2400" dirty="0" smtClean="0"/>
              <a:t>služeb</a:t>
            </a:r>
            <a:endParaRPr lang="cs-CZ" sz="2400" dirty="0"/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1.2.4 	</a:t>
            </a:r>
            <a:r>
              <a:rPr lang="cs-CZ" sz="2400" dirty="0" smtClean="0"/>
              <a:t>Zavádění </a:t>
            </a:r>
            <a:r>
              <a:rPr lang="cs-CZ" sz="2400" dirty="0"/>
              <a:t>a posilování procesů systematického </a:t>
            </a:r>
            <a:r>
              <a:rPr lang="cs-CZ" sz="2400" dirty="0" smtClean="0"/>
              <a:t>monitoringu </a:t>
            </a:r>
            <a:r>
              <a:rPr lang="cs-CZ" sz="2400" dirty="0"/>
              <a:t>potřeb cílových </a:t>
            </a:r>
            <a:r>
              <a:rPr lang="cs-CZ" sz="2400" dirty="0" smtClean="0"/>
              <a:t>skupin a plánování sociálních </a:t>
            </a:r>
            <a:r>
              <a:rPr lang="cs-CZ" sz="2400" dirty="0"/>
              <a:t>služeb </a:t>
            </a:r>
            <a:r>
              <a:rPr lang="cs-CZ" sz="2400" dirty="0" smtClean="0"/>
              <a:t>ve městě / regionu</a:t>
            </a:r>
            <a:endParaRPr lang="cs-CZ" sz="2400" dirty="0"/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1.2.5 	</a:t>
            </a:r>
            <a:r>
              <a:rPr lang="cs-CZ" sz="2400" dirty="0" smtClean="0"/>
              <a:t>Podpora </a:t>
            </a:r>
            <a:r>
              <a:rPr lang="cs-CZ" sz="2400" dirty="0"/>
              <a:t>rozvoje </a:t>
            </a:r>
            <a:r>
              <a:rPr lang="cs-CZ" sz="2400" dirty="0" smtClean="0"/>
              <a:t>kvality / kapacity </a:t>
            </a:r>
            <a:r>
              <a:rPr lang="cs-CZ" sz="2400" dirty="0"/>
              <a:t>zdravotnických služeb ve </a:t>
            </a:r>
            <a:r>
              <a:rPr lang="cs-CZ" sz="2400" dirty="0" smtClean="0"/>
              <a:t>městě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41146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799172"/>
          </a:xfrm>
        </p:spPr>
        <p:txBody>
          <a:bodyPr>
            <a:normAutofit/>
          </a:bodyPr>
          <a:lstStyle/>
          <a:p>
            <a:pPr marL="531813" indent="-531813"/>
            <a:r>
              <a:rPr lang="cs-CZ" dirty="0" smtClean="0"/>
              <a:t>1.3 </a:t>
            </a:r>
            <a:r>
              <a:rPr lang="pl-PL" dirty="0"/>
              <a:t>Kultura a </a:t>
            </a:r>
            <a:r>
              <a:rPr lang="pl-PL" dirty="0" err="1"/>
              <a:t>spolková</a:t>
            </a:r>
            <a:r>
              <a:rPr lang="pl-PL" dirty="0"/>
              <a:t> </a:t>
            </a:r>
            <a:r>
              <a:rPr lang="pl-PL" dirty="0" err="1"/>
              <a:t>činnost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195164"/>
            <a:ext cx="7272352" cy="4634136"/>
          </a:xfrm>
        </p:spPr>
        <p:txBody>
          <a:bodyPr>
            <a:normAutofit fontScale="92500"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1.3.1</a:t>
            </a:r>
            <a:r>
              <a:rPr lang="cs-CZ" sz="2400" dirty="0" smtClean="0"/>
              <a:t> </a:t>
            </a:r>
            <a:r>
              <a:rPr lang="cs-CZ" sz="2400" dirty="0"/>
              <a:t>	Modernizace a rozvoj infrastruktury pro kulturu, společenské aktivity a spolkovou činnost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1.3.2 	</a:t>
            </a:r>
            <a:r>
              <a:rPr lang="cs-CZ" sz="2400" dirty="0" smtClean="0"/>
              <a:t>Podpora </a:t>
            </a:r>
            <a:r>
              <a:rPr lang="cs-CZ" sz="2400" dirty="0"/>
              <a:t>využívání historického dědictví města pro kulturu a cestovní ruch; oživení památek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1.3.3 	</a:t>
            </a:r>
            <a:r>
              <a:rPr lang="cs-CZ" sz="2400" dirty="0" smtClean="0"/>
              <a:t>Podpora </a:t>
            </a:r>
            <a:r>
              <a:rPr lang="cs-CZ" sz="2400" dirty="0"/>
              <a:t>rozvoje diverzity kulturní a společenské nabídky ve městě, vč. rozvoje nových událostí a živé kulturní/společenské scény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1.3.4 	</a:t>
            </a:r>
            <a:r>
              <a:rPr lang="cs-CZ" sz="2400" dirty="0" smtClean="0"/>
              <a:t>Všestranná </a:t>
            </a:r>
            <a:r>
              <a:rPr lang="cs-CZ" sz="2400" dirty="0"/>
              <a:t>podpora rozvoje spolkového a komunitního života města, vč. propagace, osvěty a poradenství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1.3.5 	</a:t>
            </a:r>
            <a:r>
              <a:rPr lang="cs-CZ" sz="2400" dirty="0" smtClean="0"/>
              <a:t>Rozvoj </a:t>
            </a:r>
            <a:r>
              <a:rPr lang="cs-CZ" sz="2400" dirty="0"/>
              <a:t>spolupráce mezi spolky / zájmovými organizacemi a veřejnou správou </a:t>
            </a:r>
          </a:p>
        </p:txBody>
      </p:sp>
    </p:spTree>
    <p:extLst>
      <p:ext uri="{BB962C8B-B14F-4D97-AF65-F5344CB8AC3E}">
        <p14:creationId xmlns:p14="http://schemas.microsoft.com/office/powerpoint/2010/main" val="305610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87052"/>
            <a:ext cx="7200344" cy="1080120"/>
          </a:xfrm>
        </p:spPr>
        <p:txBody>
          <a:bodyPr>
            <a:noAutofit/>
          </a:bodyPr>
          <a:lstStyle/>
          <a:p>
            <a:pPr marL="531813" indent="-531813"/>
            <a:r>
              <a:rPr lang="cs-CZ" dirty="0" smtClean="0"/>
              <a:t>1.4 	</a:t>
            </a:r>
            <a:r>
              <a:rPr lang="pl-PL" dirty="0"/>
              <a:t>(</a:t>
            </a:r>
            <a:r>
              <a:rPr lang="pl-PL" dirty="0" err="1"/>
              <a:t>Aktivní</a:t>
            </a:r>
            <a:r>
              <a:rPr lang="pl-PL" dirty="0"/>
              <a:t>) </a:t>
            </a:r>
            <a:r>
              <a:rPr lang="pl-PL" dirty="0" err="1"/>
              <a:t>trávení</a:t>
            </a:r>
            <a:r>
              <a:rPr lang="pl-PL" dirty="0"/>
              <a:t> </a:t>
            </a:r>
            <a:r>
              <a:rPr lang="pl-PL" dirty="0" err="1"/>
              <a:t>volného</a:t>
            </a:r>
            <a:r>
              <a:rPr lang="pl-PL" dirty="0"/>
              <a:t> </a:t>
            </a:r>
            <a:r>
              <a:rPr lang="pl-PL" dirty="0" err="1"/>
              <a:t>času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051148"/>
            <a:ext cx="7272352" cy="4968552"/>
          </a:xfrm>
        </p:spPr>
        <p:txBody>
          <a:bodyPr>
            <a:normAutofit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1.4.1</a:t>
            </a:r>
            <a:r>
              <a:rPr lang="cs-CZ" sz="2400" dirty="0" smtClean="0"/>
              <a:t> </a:t>
            </a:r>
            <a:r>
              <a:rPr lang="cs-CZ" sz="2400" dirty="0"/>
              <a:t>	Údržba, zvyšování kvality a doplňování infrastruktury pro organizované i neorganizované sportování a volnočasové aktivity ve městě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1.4.2 	</a:t>
            </a:r>
            <a:r>
              <a:rPr lang="cs-CZ" sz="2400" dirty="0" smtClean="0"/>
              <a:t>Podpora </a:t>
            </a:r>
            <a:r>
              <a:rPr lang="cs-CZ" sz="2400" dirty="0"/>
              <a:t>využívání veřejných prostranství / zelených ploch ve městě pro aktivní trávení volného času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1.4.3 	</a:t>
            </a:r>
            <a:r>
              <a:rPr lang="cs-CZ" sz="2400" dirty="0" smtClean="0"/>
              <a:t>Podpora </a:t>
            </a:r>
            <a:r>
              <a:rPr lang="cs-CZ" sz="2400" dirty="0"/>
              <a:t>vzniku a rozvoje sportovních a volnočasových aktivit pro širokou </a:t>
            </a:r>
            <a:r>
              <a:rPr lang="cs-CZ" sz="2400" dirty="0" smtClean="0"/>
              <a:t>veřejnost 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1.4.4 	</a:t>
            </a:r>
            <a:r>
              <a:rPr lang="cs-CZ" sz="2400" dirty="0" smtClean="0"/>
              <a:t>Osvěta </a:t>
            </a:r>
            <a:r>
              <a:rPr lang="cs-CZ" sz="2400" dirty="0"/>
              <a:t>v oblasti zdravého životního </a:t>
            </a:r>
            <a:r>
              <a:rPr lang="cs-CZ" sz="2400" dirty="0" smtClean="0"/>
              <a:t>stylu</a:t>
            </a:r>
          </a:p>
        </p:txBody>
      </p:sp>
    </p:spTree>
    <p:extLst>
      <p:ext uri="{BB962C8B-B14F-4D97-AF65-F5344CB8AC3E}">
        <p14:creationId xmlns:p14="http://schemas.microsoft.com/office/powerpoint/2010/main" val="64905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3000" b="1" dirty="0" smtClean="0"/>
              <a:t>Děkuji za pozornost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30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Ing. Petra Chvatíková (</a:t>
            </a:r>
            <a:r>
              <a:rPr lang="cs-CZ" sz="1600" dirty="0" err="1" smtClean="0">
                <a:hlinkClick r:id="rId2"/>
              </a:rPr>
              <a:t>petra.chvatikova</a:t>
            </a:r>
            <a:r>
              <a:rPr lang="cs-CZ" sz="1600" dirty="0" smtClean="0">
                <a:hlinkClick r:id="rId2"/>
              </a:rPr>
              <a:t>@</a:t>
            </a:r>
            <a:r>
              <a:rPr lang="cs-CZ" sz="1600" dirty="0" err="1" smtClean="0">
                <a:hlinkClick r:id="rId2"/>
              </a:rPr>
              <a:t>rhdhv.com</a:t>
            </a:r>
            <a:r>
              <a:rPr lang="cs-CZ" sz="1600" dirty="0" smtClean="0"/>
              <a:t>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Mgr. Lukáš </a:t>
            </a:r>
            <a:r>
              <a:rPr lang="cs-CZ" sz="1600" dirty="0" err="1" smtClean="0"/>
              <a:t>Maláč</a:t>
            </a:r>
            <a:r>
              <a:rPr lang="cs-CZ" sz="1600" dirty="0" smtClean="0"/>
              <a:t> (</a:t>
            </a:r>
            <a:r>
              <a:rPr lang="cs-CZ" sz="1600" dirty="0" err="1" smtClean="0">
                <a:hlinkClick r:id="rId3"/>
              </a:rPr>
              <a:t>lukas.malac</a:t>
            </a:r>
            <a:r>
              <a:rPr lang="cs-CZ" sz="1600" dirty="0" smtClean="0">
                <a:hlinkClick r:id="rId3"/>
              </a:rPr>
              <a:t>@</a:t>
            </a:r>
            <a:r>
              <a:rPr lang="cs-CZ" sz="1600" dirty="0" err="1" smtClean="0">
                <a:hlinkClick r:id="rId3"/>
              </a:rPr>
              <a:t>rhdhv.com</a:t>
            </a:r>
            <a:r>
              <a:rPr lang="cs-CZ" sz="1600" dirty="0" smtClean="0"/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8400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3015</TotalTime>
  <Words>504</Words>
  <Application>Microsoft Office PowerPoint</Application>
  <PresentationFormat>Vlastní</PresentationFormat>
  <Paragraphs>112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Office Theme</vt:lpstr>
      <vt:lpstr>Pracovní skupina č. 2: Strategický skelet</vt:lpstr>
      <vt:lpstr>Aktuální stav</vt:lpstr>
      <vt:lpstr>Strategická vize </vt:lpstr>
      <vt:lpstr>Obecná východiska strategické vize</vt:lpstr>
      <vt:lpstr>Logika strategie (I)</vt:lpstr>
      <vt:lpstr>Logika strategie (II)</vt:lpstr>
      <vt:lpstr>Vize: teze</vt:lpstr>
      <vt:lpstr>Specifické cíle</vt:lpstr>
      <vt:lpstr>ZÁKLADNÍ STRUKTURA STRATEGIE (návrh)</vt:lpstr>
      <vt:lpstr>Prezentace aplikace PowerPoint</vt:lpstr>
      <vt:lpstr>KVALITA ŽIVOTA A LIDSKÉ ZDROJE: NÁVRH</vt:lpstr>
      <vt:lpstr>Prezentace aplikace PowerPoint</vt:lpstr>
      <vt:lpstr>1.1 Rozvoj vzdělanosti</vt:lpstr>
      <vt:lpstr>1.2 Sociální služby a zdravotnictví</vt:lpstr>
      <vt:lpstr>1.3 Kultura a spolková činnost</vt:lpstr>
      <vt:lpstr>1.4  (Aktivní) trávení volného času</vt:lpstr>
      <vt:lpstr>Prezentace aplikace PowerPoint</vt:lpstr>
    </vt:vector>
  </TitlesOfParts>
  <Company>The Template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Lambert</dc:creator>
  <cp:lastModifiedBy>David Jirka</cp:lastModifiedBy>
  <cp:revision>169</cp:revision>
  <dcterms:created xsi:type="dcterms:W3CDTF">2012-12-18T19:15:05Z</dcterms:created>
  <dcterms:modified xsi:type="dcterms:W3CDTF">2017-09-04T12:20:20Z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Author">
    <vt:lpwstr/>
  </property>
  <property fmtid="{D5CDD505-2E9C-101B-9397-08002B2CF9AE}" pid="5" name="Date">
    <vt:lpwstr>12-3-2014</vt:lpwstr>
  </property>
  <property fmtid="{D5CDD505-2E9C-101B-9397-08002B2CF9AE}" pid="6" name="FooterLogo">
    <vt:bool>true</vt:bool>
  </property>
  <property fmtid="{D5CDD505-2E9C-101B-9397-08002B2CF9AE}" pid="7" name="FooterSecLogo">
    <vt:bool>false</vt:bool>
  </property>
  <property fmtid="{D5CDD505-2E9C-101B-9397-08002B2CF9AE}" pid="8" name="FooterDate">
    <vt:bool>false</vt:bool>
  </property>
  <property fmtid="{D5CDD505-2E9C-101B-9397-08002B2CF9AE}" pid="9" name="FooterNumbers">
    <vt:bool>false</vt:bool>
  </property>
  <property fmtid="{D5CDD505-2E9C-101B-9397-08002B2CF9AE}" pid="10" name="FooterTitle">
    <vt:bool>false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</Properties>
</file>